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54" r:id="rId1"/>
  </p:sldMasterIdLst>
  <p:notesMasterIdLst>
    <p:notesMasterId r:id="rId39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1" r:id="rId12"/>
    <p:sldId id="270" r:id="rId13"/>
    <p:sldId id="274" r:id="rId14"/>
    <p:sldId id="273" r:id="rId15"/>
    <p:sldId id="272" r:id="rId16"/>
    <p:sldId id="276" r:id="rId17"/>
    <p:sldId id="267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9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34FB8-1EEA-4A53-A61D-7886E86DA318}" type="datetimeFigureOut">
              <a:rPr lang="nl-BE" smtClean="0"/>
              <a:pPr/>
              <a:t>12/05/2020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00D73-668A-46B1-89A8-3453E910E08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1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40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897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3840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899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34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47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368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47407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786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968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 dirty="0"/>
              <a:t>Naam student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1214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dirty="0"/>
              <a:t>Naam student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3135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nl-BE" dirty="0"/>
              <a:t>Naam student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 dirty="0"/>
              <a:t>Context - Ontwerp - Implementatie – Samenvatting en conclusie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18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56" r:id="rId2"/>
    <p:sldLayoutId id="2147484457" r:id="rId3"/>
    <p:sldLayoutId id="2147484458" r:id="rId4"/>
    <p:sldLayoutId id="2147484459" r:id="rId5"/>
    <p:sldLayoutId id="2147484460" r:id="rId6"/>
    <p:sldLayoutId id="2147484461" r:id="rId7"/>
    <p:sldLayoutId id="2147484462" r:id="rId8"/>
    <p:sldLayoutId id="2147484463" r:id="rId9"/>
    <p:sldLayoutId id="2147484464" r:id="rId10"/>
    <p:sldLayoutId id="214748446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Droneplanning-tool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Groep 1</a:t>
            </a:r>
          </a:p>
          <a:p>
            <a:r>
              <a:rPr lang="en-GB" dirty="0"/>
              <a:t>Bryan Van Huyneghem – Nathan Beyne – </a:t>
            </a:r>
          </a:p>
          <a:p>
            <a:r>
              <a:rPr lang="en-GB" dirty="0"/>
              <a:t>Philip Kukoba – Niels </a:t>
            </a:r>
            <a:r>
              <a:rPr lang="en-GB" dirty="0" err="1" smtClean="0"/>
              <a:t>Hauttekeete</a:t>
            </a:r>
            <a:endParaRPr lang="nl-BE" dirty="0"/>
          </a:p>
        </p:txBody>
      </p:sp>
      <p:pic>
        <p:nvPicPr>
          <p:cNvPr id="1026" name="Picture 2" descr="DJI - The World Leader in Camera Drones/Quadcopters for Aerial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819" y="758952"/>
            <a:ext cx="4566861" cy="268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8131628" y="4021035"/>
            <a:ext cx="316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Bachelorproef: eindpresentatie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02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2"/>
    </mc:Choice>
    <mc:Fallback xmlns="">
      <p:transition spd="slow" advTm="169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600" b="1" cap="none" dirty="0"/>
              <a:t>Databank</a:t>
            </a:r>
            <a:r>
              <a:rPr lang="en-GB" sz="1400" cap="none" dirty="0"/>
              <a:t>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Databankmodel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6601047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tx1"/>
                </a:solidFill>
              </a:rPr>
              <a:t>4 </a:t>
            </a:r>
            <a:r>
              <a:rPr lang="en-GB" sz="2000" b="1" dirty="0" err="1">
                <a:solidFill>
                  <a:schemeClr val="tx1"/>
                </a:solidFill>
              </a:rPr>
              <a:t>grote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onderdelen</a:t>
            </a:r>
            <a:r>
              <a:rPr lang="en-GB" sz="2000" dirty="0">
                <a:solidFill>
                  <a:schemeClr val="tx1"/>
                </a:solidFill>
              </a:rPr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1"/>
                </a:solidFill>
              </a:rPr>
              <a:t>DroneFlight</a:t>
            </a:r>
            <a:endParaRPr lang="en-GB" sz="16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1"/>
                </a:solidFill>
              </a:rPr>
              <a:t>QualityReport</a:t>
            </a:r>
            <a:endParaRPr lang="en-GB" sz="16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chemeClr val="tx1"/>
                </a:solidFill>
              </a:rPr>
              <a:t>DroneLogEntry</a:t>
            </a:r>
            <a:endParaRPr lang="en-GB" sz="1600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tx1"/>
                </a:solidFill>
              </a:rPr>
              <a:t>Login</a:t>
            </a:r>
          </a:p>
          <a:p>
            <a:pPr marL="384048" lvl="2" indent="0"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b="1" i="1" dirty="0" err="1">
                <a:solidFill>
                  <a:schemeClr val="tx1"/>
                </a:solidFill>
              </a:rPr>
              <a:t>Mapping</a:t>
            </a:r>
            <a:r>
              <a:rPr lang="nl-BE" sz="2000" b="1" i="1" dirty="0">
                <a:solidFill>
                  <a:schemeClr val="tx1"/>
                </a:solidFill>
              </a:rPr>
              <a:t> </a:t>
            </a:r>
            <a:r>
              <a:rPr lang="nl-BE" sz="2000" dirty="0">
                <a:solidFill>
                  <a:schemeClr val="tx1"/>
                </a:solidFill>
              </a:rPr>
              <a:t>van </a:t>
            </a:r>
            <a:r>
              <a:rPr lang="nl-BE" sz="2000" i="1" dirty="0" err="1">
                <a:solidFill>
                  <a:schemeClr val="tx1"/>
                </a:solidFill>
              </a:rPr>
              <a:t>primary</a:t>
            </a:r>
            <a:r>
              <a:rPr lang="nl-BE" sz="2000" i="1" dirty="0">
                <a:solidFill>
                  <a:schemeClr val="tx1"/>
                </a:solidFill>
              </a:rPr>
              <a:t> </a:t>
            </a:r>
            <a:r>
              <a:rPr lang="nl-BE" sz="2000" i="1" dirty="0" err="1">
                <a:solidFill>
                  <a:schemeClr val="tx1"/>
                </a:solidFill>
              </a:rPr>
              <a:t>keys</a:t>
            </a:r>
            <a:r>
              <a:rPr lang="nl-BE" sz="2000" i="1" dirty="0">
                <a:solidFill>
                  <a:schemeClr val="tx1"/>
                </a:solidFill>
              </a:rPr>
              <a:t> </a:t>
            </a:r>
            <a:r>
              <a:rPr lang="nl-BE" sz="2000" dirty="0">
                <a:solidFill>
                  <a:schemeClr val="tx1"/>
                </a:solidFill>
              </a:rPr>
              <a:t>op </a:t>
            </a:r>
            <a:r>
              <a:rPr lang="nl-BE" sz="2000" i="1" dirty="0" err="1">
                <a:solidFill>
                  <a:schemeClr val="tx1"/>
                </a:solidFill>
              </a:rPr>
              <a:t>primary</a:t>
            </a:r>
            <a:r>
              <a:rPr lang="nl-BE" sz="2000" i="1" dirty="0">
                <a:solidFill>
                  <a:schemeClr val="tx1"/>
                </a:solidFill>
              </a:rPr>
              <a:t> </a:t>
            </a:r>
            <a:r>
              <a:rPr lang="nl-BE" sz="2000" i="1" dirty="0" err="1">
                <a:solidFill>
                  <a:schemeClr val="tx1"/>
                </a:solidFill>
              </a:rPr>
              <a:t>keys</a:t>
            </a:r>
            <a:endParaRPr lang="nl-BE" sz="2000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b="1" i="1" dirty="0" err="1">
                <a:solidFill>
                  <a:schemeClr val="tx1"/>
                </a:solidFill>
              </a:rPr>
              <a:t>Mapping</a:t>
            </a:r>
            <a:r>
              <a:rPr lang="nl-BE" sz="2000" b="1" i="1" dirty="0">
                <a:solidFill>
                  <a:schemeClr val="tx1"/>
                </a:solidFill>
              </a:rPr>
              <a:t> </a:t>
            </a:r>
            <a:r>
              <a:rPr lang="nl-BE" sz="2000" dirty="0">
                <a:solidFill>
                  <a:schemeClr val="tx1"/>
                </a:solidFill>
              </a:rPr>
              <a:t>van </a:t>
            </a:r>
            <a:r>
              <a:rPr lang="nl-BE" sz="2000" i="1" dirty="0" err="1">
                <a:solidFill>
                  <a:schemeClr val="tx1"/>
                </a:solidFill>
              </a:rPr>
              <a:t>primary</a:t>
            </a:r>
            <a:r>
              <a:rPr lang="nl-BE" sz="2000" i="1" dirty="0">
                <a:solidFill>
                  <a:schemeClr val="tx1"/>
                </a:solidFill>
              </a:rPr>
              <a:t> </a:t>
            </a:r>
            <a:r>
              <a:rPr lang="nl-BE" sz="2000" i="1" dirty="0" err="1">
                <a:solidFill>
                  <a:schemeClr val="tx1"/>
                </a:solidFill>
              </a:rPr>
              <a:t>keys</a:t>
            </a:r>
            <a:r>
              <a:rPr lang="nl-BE" sz="2000" i="1" dirty="0">
                <a:solidFill>
                  <a:schemeClr val="tx1"/>
                </a:solidFill>
              </a:rPr>
              <a:t> </a:t>
            </a:r>
            <a:r>
              <a:rPr lang="nl-BE" sz="2000" dirty="0">
                <a:solidFill>
                  <a:schemeClr val="tx1"/>
                </a:solidFill>
              </a:rPr>
              <a:t>op </a:t>
            </a:r>
            <a:r>
              <a:rPr lang="nl-BE" sz="2000" i="1" dirty="0" err="1">
                <a:solidFill>
                  <a:schemeClr val="tx1"/>
                </a:solidFill>
              </a:rPr>
              <a:t>foreign</a:t>
            </a:r>
            <a:r>
              <a:rPr lang="nl-BE" sz="2000" i="1" dirty="0">
                <a:solidFill>
                  <a:schemeClr val="tx1"/>
                </a:solidFill>
              </a:rPr>
              <a:t> </a:t>
            </a:r>
            <a:r>
              <a:rPr lang="nl-BE" sz="2000" i="1" dirty="0" err="1">
                <a:solidFill>
                  <a:schemeClr val="tx1"/>
                </a:solidFill>
              </a:rPr>
              <a:t>keys</a:t>
            </a:r>
            <a:endParaRPr lang="nl-BE" sz="2400" i="1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30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600" b="1" cap="none" dirty="0"/>
              <a:t>Databank</a:t>
            </a:r>
            <a:r>
              <a:rPr lang="en-GB" sz="1400" cap="none" dirty="0"/>
              <a:t>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DroneFlighttabel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3916299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tx1"/>
                </a:solidFill>
              </a:rPr>
              <a:t>Gegevens</a:t>
            </a:r>
            <a:r>
              <a:rPr lang="en-GB" sz="2000" b="1" i="1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chemeClr val="tx1"/>
                </a:solidFill>
              </a:rPr>
              <a:t>over </a:t>
            </a:r>
            <a:r>
              <a:rPr lang="en-GB" sz="2000" b="1" dirty="0" err="1">
                <a:solidFill>
                  <a:schemeClr val="tx1"/>
                </a:solidFill>
              </a:rPr>
              <a:t>dronevluchten</a:t>
            </a:r>
            <a:endParaRPr lang="en-GB" sz="20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chemeClr val="tx1"/>
                </a:solidFill>
              </a:rPr>
              <a:t>Data </a:t>
            </a:r>
            <a:r>
              <a:rPr lang="en-GB" sz="2000" dirty="0" err="1">
                <a:solidFill>
                  <a:schemeClr val="tx1"/>
                </a:solidFill>
              </a:rPr>
              <a:t>voor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visualisatie</a:t>
            </a: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0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b="1" dirty="0" err="1">
                <a:solidFill>
                  <a:schemeClr val="tx1"/>
                </a:solidFill>
              </a:rPr>
              <a:t>Project</a:t>
            </a:r>
            <a:r>
              <a:rPr lang="en-GB" sz="2000" dirty="0" err="1">
                <a:solidFill>
                  <a:schemeClr val="tx1"/>
                </a:solidFill>
              </a:rPr>
              <a:t>tabel</a:t>
            </a:r>
            <a:endParaRPr lang="nl-BE" sz="2400" b="1" i="1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9CB15827-3A33-44CC-B5F4-DE87491D0A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953" y="1880422"/>
            <a:ext cx="7053583" cy="41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600" b="1" cap="none" dirty="0"/>
              <a:t>Databank</a:t>
            </a:r>
            <a:r>
              <a:rPr lang="en-GB" sz="1400" cap="none" dirty="0"/>
              <a:t>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i="1" dirty="0">
                <a:solidFill>
                  <a:schemeClr val="tx1"/>
                </a:solidFill>
              </a:rPr>
              <a:t>Reverse geocoding</a:t>
            </a:r>
            <a:endParaRPr lang="nl-BE" i="1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4652979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tx1"/>
                </a:solidFill>
              </a:rPr>
              <a:t>Automatisch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bepalen</a:t>
            </a:r>
            <a:r>
              <a:rPr lang="en-GB" sz="2000" dirty="0">
                <a:solidFill>
                  <a:schemeClr val="tx1"/>
                </a:solidFill>
              </a:rPr>
              <a:t> van de </a:t>
            </a:r>
            <a:r>
              <a:rPr lang="en-GB" sz="2000" b="1" dirty="0" err="1">
                <a:solidFill>
                  <a:schemeClr val="tx1"/>
                </a:solidFill>
              </a:rPr>
              <a:t>locatie</a:t>
            </a:r>
            <a:r>
              <a:rPr lang="en-GB" sz="2000" b="1" i="1" dirty="0">
                <a:solidFill>
                  <a:schemeClr val="tx1"/>
                </a:solidFill>
              </a:rPr>
              <a:t> </a:t>
            </a:r>
            <a:r>
              <a:rPr lang="en-GB" sz="2000" dirty="0">
                <a:solidFill>
                  <a:schemeClr val="tx1"/>
                </a:solidFill>
              </a:rPr>
              <a:t>op basis van </a:t>
            </a:r>
            <a:r>
              <a:rPr lang="en-GB" sz="2000" dirty="0" err="1">
                <a:solidFill>
                  <a:schemeClr val="tx1"/>
                </a:solidFill>
              </a:rPr>
              <a:t>coördinaten</a:t>
            </a:r>
            <a:endParaRPr lang="en-GB" sz="1600" dirty="0">
              <a:solidFill>
                <a:schemeClr val="tx1"/>
              </a:solidFill>
            </a:endParaRPr>
          </a:p>
          <a:p>
            <a:pPr marL="384048" lvl="2" indent="0"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b="1" dirty="0">
                <a:solidFill>
                  <a:schemeClr val="tx1"/>
                </a:solidFill>
              </a:rPr>
              <a:t>ArcGIS</a:t>
            </a:r>
            <a:r>
              <a:rPr lang="nl-BE" sz="2000" b="1" i="1" dirty="0">
                <a:solidFill>
                  <a:schemeClr val="tx1"/>
                </a:solidFill>
              </a:rPr>
              <a:t> </a:t>
            </a:r>
            <a:r>
              <a:rPr lang="nl-BE" sz="2000" dirty="0">
                <a:solidFill>
                  <a:schemeClr val="tx1"/>
                </a:solidFill>
              </a:rPr>
              <a:t>REST API</a:t>
            </a:r>
            <a:endParaRPr lang="nl-BE" sz="24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10496" y="163388"/>
            <a:ext cx="797040" cy="79704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5992E346-CF22-4F00-9A37-CA0E5B7B3D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59" y="2066013"/>
            <a:ext cx="7386777" cy="39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600" b="1" cap="none" dirty="0"/>
              <a:t>Databank</a:t>
            </a:r>
            <a:r>
              <a:rPr lang="en-GB" sz="1400" cap="none" dirty="0"/>
              <a:t>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QualityReporttabel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4406139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tx1"/>
                </a:solidFill>
              </a:rPr>
              <a:t>Gegevens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uit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kwaliteitsrapport</a:t>
            </a:r>
            <a:endParaRPr lang="en-GB" sz="2000" b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000" b="1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PDF-bestand </a:t>
            </a:r>
            <a:r>
              <a:rPr lang="en-GB" sz="2000" i="1" dirty="0" err="1">
                <a:solidFill>
                  <a:schemeClr val="tx1"/>
                </a:solidFill>
              </a:rPr>
              <a:t>parsen</a:t>
            </a:r>
            <a:r>
              <a:rPr lang="en-GB" sz="2000" dirty="0">
                <a:solidFill>
                  <a:schemeClr val="tx1"/>
                </a:solidFill>
              </a:rPr>
              <a:t> door </a:t>
            </a:r>
            <a:r>
              <a:rPr lang="en-GB" sz="2000" dirty="0" err="1">
                <a:solidFill>
                  <a:schemeClr val="tx1"/>
                </a:solidFill>
              </a:rPr>
              <a:t>middel</a:t>
            </a:r>
            <a:r>
              <a:rPr lang="en-GB" sz="2000" dirty="0">
                <a:solidFill>
                  <a:schemeClr val="tx1"/>
                </a:solidFill>
              </a:rPr>
              <a:t> van </a:t>
            </a:r>
            <a:r>
              <a:rPr lang="en-GB" sz="2000" b="1" dirty="0" err="1">
                <a:solidFill>
                  <a:schemeClr val="tx1"/>
                </a:solidFill>
              </a:rPr>
              <a:t>IvyPDF</a:t>
            </a:r>
            <a:endParaRPr lang="nl-BE" sz="24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60B1A678-79C0-42C6-A194-EEA70EB45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82" y="1137931"/>
            <a:ext cx="619211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5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600" b="1" cap="none" dirty="0"/>
              <a:t>Databank</a:t>
            </a:r>
            <a:r>
              <a:rPr lang="en-GB" sz="1400" cap="none" dirty="0"/>
              <a:t>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Logintabellen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6601047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tx1"/>
                </a:solidFill>
              </a:rPr>
              <a:t>Tabellen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voor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loginfunctionaliteit</a:t>
            </a:r>
            <a:endParaRPr lang="nl-BE" sz="2400" b="1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415B2642-349A-46CA-877A-DF1A0A32E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82" y="2006208"/>
            <a:ext cx="7614389" cy="39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600" b="1" cap="none" dirty="0"/>
              <a:t>Databank</a:t>
            </a:r>
            <a:r>
              <a:rPr lang="en-GB" sz="1400" cap="none" dirty="0"/>
              <a:t>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DroneLogEntrytabel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4" y="1528153"/>
            <a:ext cx="3778334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tx1"/>
                </a:solidFill>
              </a:rPr>
              <a:t>Informatie</a:t>
            </a:r>
            <a:r>
              <a:rPr lang="en-GB" sz="2000" dirty="0">
                <a:solidFill>
                  <a:schemeClr val="tx1"/>
                </a:solidFill>
              </a:rPr>
              <a:t> op </a:t>
            </a:r>
            <a:r>
              <a:rPr lang="en-GB" sz="2000" b="1" dirty="0" err="1">
                <a:solidFill>
                  <a:schemeClr val="tx1"/>
                </a:solidFill>
              </a:rPr>
              <a:t>verschillende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momenten</a:t>
            </a:r>
            <a:r>
              <a:rPr lang="en-GB" sz="2000" dirty="0">
                <a:solidFill>
                  <a:schemeClr val="tx1"/>
                </a:solidFill>
              </a:rPr>
              <a:t> van de </a:t>
            </a:r>
            <a:r>
              <a:rPr lang="en-GB" sz="2000" dirty="0" err="1">
                <a:solidFill>
                  <a:schemeClr val="tx1"/>
                </a:solidFill>
              </a:rPr>
              <a:t>dronevlucht</a:t>
            </a: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Per </a:t>
            </a:r>
            <a:r>
              <a:rPr lang="en-GB" sz="2000" dirty="0" err="1">
                <a:solidFill>
                  <a:schemeClr val="tx1"/>
                </a:solidFill>
              </a:rPr>
              <a:t>geregistreerde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b="1" i="1" dirty="0">
                <a:solidFill>
                  <a:schemeClr val="tx1"/>
                </a:solidFill>
              </a:rPr>
              <a:t>tick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b="1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tx1"/>
                </a:solidFill>
              </a:rPr>
              <a:t>Onder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andere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hoogte</a:t>
            </a:r>
            <a:r>
              <a:rPr lang="en-GB" sz="2000" b="1" dirty="0">
                <a:solidFill>
                  <a:schemeClr val="tx1"/>
                </a:solidFill>
              </a:rPr>
              <a:t>, </a:t>
            </a:r>
            <a:r>
              <a:rPr lang="en-GB" sz="2000" b="1" dirty="0" err="1">
                <a:solidFill>
                  <a:schemeClr val="tx1"/>
                </a:solidFill>
              </a:rPr>
              <a:t>tijdstip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en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coördinaten</a:t>
            </a:r>
            <a:endParaRPr lang="nl-BE" sz="2400" b="1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8EE97774-63EA-414B-808C-DC91150E46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78" y="1176545"/>
            <a:ext cx="6924983" cy="492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4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600" b="1" cap="none" dirty="0"/>
              <a:t>Databank</a:t>
            </a:r>
            <a:r>
              <a:rPr lang="en-GB" sz="1400" cap="none" dirty="0"/>
              <a:t>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DAT-bestand </a:t>
            </a:r>
            <a:r>
              <a:rPr lang="en-GB" dirty="0" err="1">
                <a:solidFill>
                  <a:schemeClr val="tx1"/>
                </a:solidFill>
              </a:rPr>
              <a:t>conversie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4308186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000" b="1" dirty="0" err="1">
                <a:solidFill>
                  <a:schemeClr val="tx1"/>
                </a:solidFill>
              </a:rPr>
              <a:t>Geëncrypteerde</a:t>
            </a:r>
            <a:r>
              <a:rPr lang="en-GB" sz="2000" b="1" i="1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binaire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bestanden</a:t>
            </a: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b="1" i="1" dirty="0" err="1">
                <a:solidFill>
                  <a:schemeClr val="tx1"/>
                </a:solidFill>
              </a:rPr>
              <a:t>DatCon</a:t>
            </a:r>
            <a:endParaRPr lang="en-GB" sz="2000" b="1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b="1" i="1" dirty="0">
                <a:solidFill>
                  <a:schemeClr val="tx1"/>
                </a:solidFill>
              </a:rPr>
              <a:t>Java </a:t>
            </a:r>
            <a:r>
              <a:rPr lang="en-GB" sz="2000" b="1" i="1" dirty="0" err="1">
                <a:solidFill>
                  <a:schemeClr val="tx1"/>
                </a:solidFill>
              </a:rPr>
              <a:t>ARchive</a:t>
            </a:r>
            <a:r>
              <a:rPr lang="en-GB" sz="2000" b="1" i="1" dirty="0">
                <a:solidFill>
                  <a:schemeClr val="tx1"/>
                </a:solidFill>
              </a:rPr>
              <a:t> (JAR) </a:t>
            </a:r>
            <a:r>
              <a:rPr lang="en-GB" sz="2000" dirty="0">
                <a:solidFill>
                  <a:schemeClr val="tx1"/>
                </a:solidFill>
              </a:rPr>
              <a:t>met command line </a:t>
            </a:r>
            <a:r>
              <a:rPr lang="en-GB" sz="2000" dirty="0" err="1">
                <a:solidFill>
                  <a:schemeClr val="tx1"/>
                </a:solidFill>
              </a:rPr>
              <a:t>versie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DatCon</a:t>
            </a:r>
            <a:endParaRPr lang="en-GB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000" b="1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chemeClr val="tx1"/>
                </a:solidFill>
              </a:rPr>
              <a:t>.jar </a:t>
            </a:r>
            <a:r>
              <a:rPr lang="en-GB" sz="2000" dirty="0" err="1">
                <a:solidFill>
                  <a:schemeClr val="tx1"/>
                </a:solidFill>
              </a:rPr>
              <a:t>omzetten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naar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b="1" dirty="0">
                <a:solidFill>
                  <a:schemeClr val="tx1"/>
                </a:solidFill>
              </a:rPr>
              <a:t>.exe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b="1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i="1" dirty="0">
                <a:solidFill>
                  <a:schemeClr val="tx1"/>
                </a:solidFill>
              </a:rPr>
              <a:t>Command line </a:t>
            </a:r>
            <a:r>
              <a:rPr lang="en-GB" sz="2000" dirty="0" err="1">
                <a:solidFill>
                  <a:schemeClr val="tx1"/>
                </a:solidFill>
              </a:rPr>
              <a:t>DatCon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starten</a:t>
            </a:r>
            <a:r>
              <a:rPr lang="en-GB" sz="2000" dirty="0">
                <a:solidFill>
                  <a:schemeClr val="tx1"/>
                </a:solidFill>
              </a:rPr>
              <a:t> via </a:t>
            </a:r>
            <a:r>
              <a:rPr lang="en-GB" sz="2000" dirty="0" err="1">
                <a:solidFill>
                  <a:schemeClr val="tx1"/>
                </a:solidFill>
              </a:rPr>
              <a:t>nieuw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proces</a:t>
            </a:r>
            <a:endParaRPr lang="nl-BE" sz="24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xmlns="" id="{8D2C55ED-1A8A-41E0-B589-0B836853B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36" y="1528153"/>
            <a:ext cx="6542042" cy="356697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xmlns="" id="{91A2594F-5052-4919-A59A-7D0CED28C4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08" y="1719604"/>
            <a:ext cx="4780181" cy="313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Philip Kukoba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cap="none" dirty="0"/>
              <a:t>MVC </a:t>
            </a:r>
            <a:r>
              <a:rPr lang="en-GB" sz="1400" cap="none" dirty="0"/>
              <a:t>– Databank – </a:t>
            </a:r>
            <a:r>
              <a:rPr lang="en-GB" sz="1600" b="1" cap="none" dirty="0"/>
              <a:t>Parsers</a:t>
            </a:r>
            <a:r>
              <a:rPr lang="en-GB" sz="1600" cap="none" dirty="0"/>
              <a:t> </a:t>
            </a:r>
            <a:r>
              <a:rPr lang="en-GB" sz="1400" cap="none" dirty="0"/>
              <a:t>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i="1" dirty="0">
                <a:solidFill>
                  <a:schemeClr val="tx1"/>
                </a:solidFill>
              </a:rPr>
              <a:t>Parser</a:t>
            </a:r>
            <a:r>
              <a:rPr lang="en-GB" dirty="0">
                <a:solidFill>
                  <a:schemeClr val="tx1"/>
                </a:solidFill>
              </a:rPr>
              <a:t>-</a:t>
            </a:r>
            <a:r>
              <a:rPr lang="en-GB" dirty="0" err="1">
                <a:solidFill>
                  <a:schemeClr val="tx1"/>
                </a:solidFill>
              </a:rPr>
              <a:t>klassen</a:t>
            </a:r>
            <a:r>
              <a:rPr lang="en-GB" dirty="0">
                <a:solidFill>
                  <a:schemeClr val="tx1"/>
                </a:solidFill>
              </a:rPr>
              <a:t>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None/>
            </a:pPr>
            <a:endParaRPr lang="nl-BE" sz="240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4" y="1528154"/>
            <a:ext cx="3775738" cy="444850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b="1" dirty="0">
                <a:solidFill>
                  <a:schemeClr val="tx1"/>
                </a:solidFill>
              </a:rPr>
              <a:t>Verwerken</a:t>
            </a:r>
            <a:r>
              <a:rPr lang="nl-BE" sz="2000" dirty="0">
                <a:solidFill>
                  <a:schemeClr val="tx1"/>
                </a:solidFill>
              </a:rPr>
              <a:t> data en slaan deze op in de databank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Simple factory pattern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Meeste bestanden gelijkaardig aan </a:t>
            </a:r>
            <a:r>
              <a:rPr lang="nl-BE" sz="2000" dirty="0" err="1">
                <a:solidFill>
                  <a:schemeClr val="tx1"/>
                </a:solidFill>
              </a:rPr>
              <a:t>txt</a:t>
            </a: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Pdf’s en afbeeldingen =&gt; </a:t>
            </a:r>
            <a:r>
              <a:rPr lang="nl-BE" sz="2000" b="1" i="1" dirty="0" err="1">
                <a:solidFill>
                  <a:schemeClr val="tx1"/>
                </a:solidFill>
              </a:rPr>
              <a:t>libraries</a:t>
            </a:r>
            <a:r>
              <a:rPr lang="nl-BE" sz="2000" dirty="0">
                <a:solidFill>
                  <a:schemeClr val="tx1"/>
                </a:solidFill>
              </a:rPr>
              <a:t>: IvyPDFParser en MetadataExtractor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5F2342DF-72EF-4581-B19E-E24AC5E7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56" y="1649777"/>
            <a:ext cx="6887586" cy="355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B54BF2A-0A53-4DDE-A526-AAAE8418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8" y="4570505"/>
            <a:ext cx="4997172" cy="1406155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xmlns="" id="{186E8697-31AF-48BE-832A-626230C49C5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10496" y="177195"/>
            <a:ext cx="797040" cy="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Philip Kukoba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cap="none" dirty="0"/>
              <a:t>MVC </a:t>
            </a:r>
            <a:r>
              <a:rPr lang="en-GB" sz="1400" cap="none" dirty="0"/>
              <a:t>– Databank – </a:t>
            </a:r>
            <a:r>
              <a:rPr lang="en-GB" sz="1600" b="1" cap="none" dirty="0"/>
              <a:t>Parsers</a:t>
            </a:r>
            <a:r>
              <a:rPr lang="en-GB" sz="1600" cap="none" dirty="0"/>
              <a:t> </a:t>
            </a:r>
            <a:r>
              <a:rPr lang="en-GB" sz="1400" cap="none" dirty="0"/>
              <a:t>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Werking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tx1"/>
                </a:solidFill>
              </a:rPr>
              <a:t>parsers</a:t>
            </a:r>
            <a:endParaRPr lang="nl-BE" i="1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817451" y="1442183"/>
            <a:ext cx="4522899" cy="463818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Entity Framework 6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Gelijkaardig aan JDBC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Object-oriented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Aanmaken van objecten = </a:t>
            </a:r>
            <a:r>
              <a:rPr lang="nl-BE" sz="2000" b="1" dirty="0">
                <a:solidFill>
                  <a:schemeClr val="tx1"/>
                </a:solidFill>
              </a:rPr>
              <a:t>dure operatie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ADO.NET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Commands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Parameters =&gt; </a:t>
            </a:r>
            <a:r>
              <a:rPr lang="nl-BE" sz="2000" i="1" dirty="0">
                <a:solidFill>
                  <a:schemeClr val="tx1"/>
                </a:solidFill>
              </a:rPr>
              <a:t>SQL </a:t>
            </a:r>
            <a:r>
              <a:rPr lang="nl-BE" sz="2000" i="1" dirty="0" err="1">
                <a:solidFill>
                  <a:schemeClr val="tx1"/>
                </a:solidFill>
              </a:rPr>
              <a:t>injections</a:t>
            </a:r>
            <a:r>
              <a:rPr lang="nl-BE" sz="2000" i="1" dirty="0">
                <a:solidFill>
                  <a:schemeClr val="tx1"/>
                </a:solidFill>
              </a:rPr>
              <a:t> </a:t>
            </a:r>
            <a:r>
              <a:rPr lang="nl-BE" sz="2000" dirty="0">
                <a:solidFill>
                  <a:schemeClr val="tx1"/>
                </a:solidFill>
              </a:rPr>
              <a:t>voorkomen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2462" y="3858563"/>
            <a:ext cx="5611447" cy="2200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 descr="Entity Framework Core and sqlite: database migration ..."/>
          <p:cNvPicPr>
            <a:picLocks noChangeAspect="1" noChangeArrowheads="1"/>
          </p:cNvPicPr>
          <p:nvPr/>
        </p:nvPicPr>
        <p:blipFill>
          <a:blip r:embed="rId3" cstate="print"/>
          <a:srcRect b="8595"/>
          <a:stretch>
            <a:fillRect/>
          </a:stretch>
        </p:blipFill>
        <p:spPr bwMode="auto">
          <a:xfrm>
            <a:off x="5454406" y="1372699"/>
            <a:ext cx="2286000" cy="2089516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10150" y="2057278"/>
            <a:ext cx="25622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Left-Right Arrow 12"/>
          <p:cNvSpPr/>
          <p:nvPr/>
        </p:nvSpPr>
        <p:spPr>
          <a:xfrm>
            <a:off x="7854462" y="2297723"/>
            <a:ext cx="1008185" cy="4845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Afbeelding 12">
            <a:extLst>
              <a:ext uri="{FF2B5EF4-FFF2-40B4-BE49-F238E27FC236}">
                <a16:creationId xmlns:a16="http://schemas.microsoft.com/office/drawing/2014/main" xmlns="" id="{186E8697-31AF-48BE-832A-626230C49C5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10496" y="177195"/>
            <a:ext cx="797040" cy="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Philip Kukoba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cap="none" dirty="0"/>
              <a:t>MVC </a:t>
            </a:r>
            <a:r>
              <a:rPr lang="en-GB" sz="1400" cap="none" dirty="0"/>
              <a:t>– Databank – </a:t>
            </a:r>
            <a:r>
              <a:rPr lang="en-GB" sz="1600" b="1" cap="none" dirty="0"/>
              <a:t>Parsers</a:t>
            </a:r>
            <a:r>
              <a:rPr lang="en-GB" sz="1600" cap="none" dirty="0"/>
              <a:t> </a:t>
            </a:r>
            <a:r>
              <a:rPr lang="en-GB" sz="1400" cap="none" dirty="0"/>
              <a:t>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RawImageParser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  <a:latin typeface="+mj-lt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1090990" y="1324952"/>
            <a:ext cx="6708764" cy="463818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Leest afbeeldingen in als ruwe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Slaat afbeeldingen op als byte array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Maakt ook een </a:t>
            </a:r>
            <a:r>
              <a:rPr lang="nl-BE" sz="2000" i="1" dirty="0">
                <a:solidFill>
                  <a:schemeClr val="tx1"/>
                </a:solidFill>
              </a:rPr>
              <a:t>thumbnail</a:t>
            </a:r>
            <a:r>
              <a:rPr lang="nl-BE" sz="2000" dirty="0">
                <a:solidFill>
                  <a:schemeClr val="tx1"/>
                </a:solidFill>
              </a:rPr>
              <a:t> aan 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Byte[] naar afbeelding in Web API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7446" y="1457649"/>
            <a:ext cx="5049430" cy="4020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xmlns="" id="{0DC21140-715E-4921-99DA-52AB9B26E2B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10496" y="177195"/>
            <a:ext cx="797040" cy="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Bryan Van Huyneghem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cap="none" dirty="0"/>
              <a:t>Droneplanning-tool</a:t>
            </a:r>
            <a:endParaRPr lang="nl-BE" sz="16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</a:t>
            </a:fld>
            <a:endParaRPr lang="nl-BE" sz="1600" dirty="0"/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1526720" y="1420585"/>
            <a:ext cx="9628959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3600" dirty="0">
                <a:solidFill>
                  <a:schemeClr val="tx1"/>
                </a:solidFill>
                <a:latin typeface="+mj-lt"/>
              </a:rPr>
              <a:t>  Contextschets en doelstellingen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  <a:latin typeface="+mj-lt"/>
              </a:rPr>
              <a:t>  Webapplicatie (MVC)</a:t>
            </a:r>
            <a:endParaRPr lang="nl-BE" sz="36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nl-BE" sz="3600" dirty="0">
                <a:solidFill>
                  <a:schemeClr val="tx1"/>
                </a:solidFill>
                <a:latin typeface="+mj-lt"/>
              </a:rPr>
              <a:t>  Databank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  <a:latin typeface="+mj-lt"/>
              </a:rPr>
              <a:t>  Parsers</a:t>
            </a:r>
            <a:endParaRPr lang="nl-BE" sz="36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  <a:latin typeface="+mj-lt"/>
              </a:rPr>
              <a:t>  Visualisatie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  <a:latin typeface="+mj-lt"/>
              </a:rPr>
              <a:t>  Inlogsysteem</a:t>
            </a:r>
          </a:p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  <a:latin typeface="+mj-lt"/>
              </a:rPr>
              <a:t>  Future work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GB" sz="36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Inhoud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3" name="PIJL-OMLAAG 12"/>
          <p:cNvSpPr/>
          <p:nvPr/>
        </p:nvSpPr>
        <p:spPr>
          <a:xfrm>
            <a:off x="1097280" y="1420584"/>
            <a:ext cx="484632" cy="4237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050" name="Picture 2" descr="Dotted Line Stock Photos And Images - 123R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404" y="2717068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37983" y="2781583"/>
            <a:ext cx="1112184" cy="6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Philip Kukoba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cap="none" dirty="0"/>
              <a:t>MVC </a:t>
            </a:r>
            <a:r>
              <a:rPr lang="en-GB" sz="1400" cap="none" dirty="0"/>
              <a:t>– Databank – Parsers – </a:t>
            </a:r>
            <a:r>
              <a:rPr lang="en-GB" sz="1600" b="1" cap="none" dirty="0"/>
              <a:t>Visualisatie</a:t>
            </a:r>
            <a:r>
              <a:rPr lang="en-GB" sz="1600" cap="none" dirty="0"/>
              <a:t> </a:t>
            </a:r>
            <a:r>
              <a:rPr lang="en-GB" sz="1400" cap="none" dirty="0"/>
              <a:t>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Data </a:t>
            </a:r>
            <a:r>
              <a:rPr lang="en-GB" dirty="0" err="1">
                <a:solidFill>
                  <a:schemeClr val="tx1"/>
                </a:solidFill>
              </a:rPr>
              <a:t>weergeven</a:t>
            </a:r>
            <a:r>
              <a:rPr lang="en-GB" dirty="0">
                <a:solidFill>
                  <a:schemeClr val="tx1"/>
                </a:solidFill>
              </a:rPr>
              <a:t> op </a:t>
            </a:r>
            <a:r>
              <a:rPr lang="en-GB" dirty="0" err="1">
                <a:solidFill>
                  <a:schemeClr val="tx1"/>
                </a:solidFill>
              </a:rPr>
              <a:t>kaart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  <a:latin typeface="+mj-lt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1090990" y="1324952"/>
            <a:ext cx="5876252" cy="472789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Map view </a:t>
            </a:r>
            <a:r>
              <a:rPr lang="nl-BE" sz="2000" dirty="0">
                <a:solidFill>
                  <a:schemeClr val="tx1"/>
                </a:solidFill>
              </a:rPr>
              <a:t>in JavaScript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Communicatie </a:t>
            </a:r>
            <a:r>
              <a:rPr lang="nl-BE" sz="2000" i="1" dirty="0">
                <a:solidFill>
                  <a:schemeClr val="tx1"/>
                </a:solidFill>
              </a:rPr>
              <a:t>front-</a:t>
            </a:r>
            <a:r>
              <a:rPr lang="nl-BE" sz="2000" dirty="0">
                <a:solidFill>
                  <a:schemeClr val="tx1"/>
                </a:solidFill>
              </a:rPr>
              <a:t> &amp; </a:t>
            </a:r>
            <a:r>
              <a:rPr lang="nl-BE" sz="2000" i="1" dirty="0">
                <a:solidFill>
                  <a:schemeClr val="tx1"/>
                </a:solidFill>
              </a:rPr>
              <a:t>back-end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None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Web API Controllers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Handelen </a:t>
            </a:r>
            <a:r>
              <a:rPr lang="nl-BE" sz="2000" i="1" dirty="0">
                <a:solidFill>
                  <a:schemeClr val="tx1"/>
                </a:solidFill>
              </a:rPr>
              <a:t>GET requests </a:t>
            </a:r>
            <a:r>
              <a:rPr lang="nl-BE" sz="2000" dirty="0">
                <a:solidFill>
                  <a:schemeClr val="tx1"/>
                </a:solidFill>
              </a:rPr>
              <a:t>af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Halen data op met Entity Framework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Geven een </a:t>
            </a:r>
            <a:r>
              <a:rPr lang="nl-BE" sz="2000" i="1" dirty="0">
                <a:solidFill>
                  <a:schemeClr val="tx1"/>
                </a:solidFill>
              </a:rPr>
              <a:t>HTTP Response </a:t>
            </a:r>
            <a:r>
              <a:rPr lang="nl-BE" sz="2000" dirty="0">
                <a:solidFill>
                  <a:schemeClr val="tx1"/>
                </a:solidFill>
              </a:rPr>
              <a:t>terug met een JSON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JSON gebaseerd op Modelklasse van de data</a:t>
            </a:r>
          </a:p>
        </p:txBody>
      </p:sp>
      <p:pic>
        <p:nvPicPr>
          <p:cNvPr id="37894" name="Picture 6" descr="The client is represented by a box on the left. It submits a request and receives a response from the application, a box drawn on the right. Within the application box, three boxes represent the controller, the model, and the data access layer. The request comes into the application's controller, and read/write operations occur between the controller and the data access layer. The model is serialized and returned to the client in the response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164" y="2994573"/>
            <a:ext cx="3655628" cy="2625407"/>
          </a:xfrm>
          <a:prstGeom prst="rect">
            <a:avLst/>
          </a:prstGeom>
          <a:noFill/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4917" y="1288684"/>
            <a:ext cx="3706503" cy="1049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xmlns="" id="{3DD3422C-2037-44B8-948A-E91F8101657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10496" y="177195"/>
            <a:ext cx="797040" cy="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Philip Kukoba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cap="none" dirty="0"/>
              <a:t>MVC </a:t>
            </a:r>
            <a:r>
              <a:rPr lang="en-GB" sz="1400" cap="none" dirty="0"/>
              <a:t>– Databank – Parsers – </a:t>
            </a:r>
            <a:r>
              <a:rPr lang="en-GB" sz="1600" b="1" cap="none" dirty="0"/>
              <a:t>Visualisatie</a:t>
            </a:r>
            <a:r>
              <a:rPr lang="en-GB" sz="1600" cap="none" dirty="0"/>
              <a:t> </a:t>
            </a:r>
            <a:r>
              <a:rPr lang="en-GB" sz="1400" cap="none" dirty="0"/>
              <a:t>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Voorbeeld</a:t>
            </a:r>
            <a:r>
              <a:rPr lang="en-GB" dirty="0">
                <a:solidFill>
                  <a:schemeClr val="tx1"/>
                </a:solidFill>
              </a:rPr>
              <a:t> Web API Controller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  <a:latin typeface="+mj-lt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1090989" y="1324952"/>
            <a:ext cx="4031269" cy="470361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Controller voor</a:t>
            </a:r>
            <a:r>
              <a:rPr lang="nl-BE" sz="2000" i="1" dirty="0">
                <a:solidFill>
                  <a:schemeClr val="tx1"/>
                </a:solidFill>
              </a:rPr>
              <a:t> ground control points </a:t>
            </a:r>
          </a:p>
          <a:p>
            <a:pPr lvl="1">
              <a:buNone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None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None/>
            </a:pPr>
            <a:r>
              <a:rPr lang="nl-BE" sz="2000" dirty="0">
                <a:solidFill>
                  <a:schemeClr val="tx1"/>
                </a:solidFill>
              </a:rPr>
              <a:t>1. Data opvragen</a:t>
            </a:r>
          </a:p>
          <a:p>
            <a:pPr lvl="1">
              <a:buNone/>
            </a:pPr>
            <a:r>
              <a:rPr lang="nl-BE" sz="2000" dirty="0">
                <a:solidFill>
                  <a:schemeClr val="tx1"/>
                </a:solidFill>
              </a:rPr>
              <a:t>2. </a:t>
            </a:r>
            <a:r>
              <a:rPr lang="nl-BE" sz="2000" i="1" dirty="0">
                <a:solidFill>
                  <a:schemeClr val="tx1"/>
                </a:solidFill>
              </a:rPr>
              <a:t>Anymous type </a:t>
            </a:r>
            <a:r>
              <a:rPr lang="nl-BE" sz="2000" dirty="0">
                <a:solidFill>
                  <a:schemeClr val="tx1"/>
                </a:solidFill>
              </a:rPr>
              <a:t>aanmaken met </a:t>
            </a:r>
            <a:r>
              <a:rPr lang="nl-BE" sz="2000" i="1" dirty="0">
                <a:solidFill>
                  <a:schemeClr val="tx1"/>
                </a:solidFill>
              </a:rPr>
              <a:t>lambda expression </a:t>
            </a:r>
          </a:p>
          <a:p>
            <a:pPr lvl="1">
              <a:buNone/>
            </a:pPr>
            <a:r>
              <a:rPr lang="nl-BE" sz="2000" dirty="0">
                <a:solidFill>
                  <a:schemeClr val="tx1"/>
                </a:solidFill>
              </a:rPr>
              <a:t>3. Omzetten naar </a:t>
            </a:r>
            <a:r>
              <a:rPr lang="nl-BE" sz="2000" i="1" dirty="0">
                <a:solidFill>
                  <a:schemeClr val="tx1"/>
                </a:solidFill>
              </a:rPr>
              <a:t>HTTP response </a:t>
            </a:r>
            <a:r>
              <a:rPr lang="nl-BE" sz="2000" dirty="0">
                <a:solidFill>
                  <a:schemeClr val="tx1"/>
                </a:solidFill>
              </a:rPr>
              <a:t>met JSON </a:t>
            </a:r>
          </a:p>
        </p:txBody>
      </p:sp>
      <p:pic>
        <p:nvPicPr>
          <p:cNvPr id="36866" name="Picture 2" descr="https://scontent-bru2-1.xx.fbcdn.net/v/t1.15752-9/97042513_252836929405355_2023785716542078976_n.png?_nc_cat=110&amp;_nc_sid=b96e70&amp;_nc_ohc=sK_zypjPGPQAX_Q690V&amp;_nc_ht=scontent-bru2-1.xx&amp;oh=dec6e5960d730e994fe2f51f48c4390e&amp;oe=5EDE709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6157" y="1933995"/>
            <a:ext cx="6233522" cy="3345729"/>
          </a:xfrm>
          <a:prstGeom prst="rect">
            <a:avLst/>
          </a:prstGeom>
          <a:noFill/>
        </p:spPr>
      </p:pic>
      <p:pic>
        <p:nvPicPr>
          <p:cNvPr id="13" name="Picture 4" descr="Application, asp.net, development, programming, web icon">
            <a:extLst>
              <a:ext uri="{FF2B5EF4-FFF2-40B4-BE49-F238E27FC236}">
                <a16:creationId xmlns:a16="http://schemas.microsoft.com/office/drawing/2014/main" xmlns="" id="{63397D9B-639D-42A2-9EF3-4DB07C6D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073" y="126750"/>
            <a:ext cx="870463" cy="8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Philip Kukoba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cap="none" dirty="0"/>
              <a:t>MVC </a:t>
            </a:r>
            <a:r>
              <a:rPr lang="en-GB" sz="1400" cap="none" dirty="0"/>
              <a:t>– Databank – Parsers – </a:t>
            </a:r>
            <a:r>
              <a:rPr lang="en-GB" sz="1600" b="1" cap="none" dirty="0"/>
              <a:t>Visualisatie</a:t>
            </a:r>
            <a:r>
              <a:rPr lang="en-GB" sz="1600" cap="none" dirty="0"/>
              <a:t> </a:t>
            </a:r>
            <a:r>
              <a:rPr lang="en-GB" sz="1400" cap="none" dirty="0"/>
              <a:t>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Image Controllers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  <a:latin typeface="+mj-lt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1090989" y="1324952"/>
            <a:ext cx="4185017" cy="463818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RawImagesController &amp; ThumbnailsController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Afbeelding opgevraagd met </a:t>
            </a:r>
            <a:r>
              <a:rPr lang="nl-BE" sz="2000" i="1" dirty="0">
                <a:solidFill>
                  <a:schemeClr val="tx1"/>
                </a:solidFill>
              </a:rPr>
              <a:t>SQL query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Gebruik van parameters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Omzetting byte[] naar afbeelding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print"/>
          <a:srcRect l="1140" r="2162"/>
          <a:stretch>
            <a:fillRect/>
          </a:stretch>
        </p:blipFill>
        <p:spPr bwMode="auto">
          <a:xfrm>
            <a:off x="5276006" y="1843046"/>
            <a:ext cx="6497904" cy="3601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 descr="Application, asp.net, development, programming, web icon">
            <a:extLst>
              <a:ext uri="{FF2B5EF4-FFF2-40B4-BE49-F238E27FC236}">
                <a16:creationId xmlns:a16="http://schemas.microsoft.com/office/drawing/2014/main" xmlns="" id="{FEF77318-82FB-4A03-9441-22A6A57E6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073" y="126750"/>
            <a:ext cx="870463" cy="8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Philip Kukoba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cap="none" dirty="0"/>
              <a:t>MVC </a:t>
            </a:r>
            <a:r>
              <a:rPr lang="en-GB" sz="1400" cap="none" dirty="0"/>
              <a:t>– Databank – Parsers – </a:t>
            </a:r>
            <a:r>
              <a:rPr lang="en-GB" sz="1600" b="1" cap="none" dirty="0"/>
              <a:t>Visualisatie</a:t>
            </a:r>
            <a:r>
              <a:rPr lang="en-GB" sz="1600" cap="none" dirty="0"/>
              <a:t> </a:t>
            </a:r>
            <a:r>
              <a:rPr lang="en-GB" sz="1400" cap="none" dirty="0"/>
              <a:t>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Map view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  <a:latin typeface="+mj-lt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1090990" y="1324952"/>
            <a:ext cx="4694815" cy="463818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ArcGIS JS API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AJAX request </a:t>
            </a:r>
            <a:r>
              <a:rPr lang="nl-BE" sz="2000" dirty="0">
                <a:solidFill>
                  <a:schemeClr val="tx1"/>
                </a:solidFill>
              </a:rPr>
              <a:t>naar Controller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JSON response </a:t>
            </a:r>
            <a:r>
              <a:rPr lang="nl-BE" sz="2000" dirty="0">
                <a:solidFill>
                  <a:schemeClr val="tx1"/>
                </a:solidFill>
              </a:rPr>
              <a:t>wordt verwerkt en </a:t>
            </a:r>
            <a:r>
              <a:rPr lang="nl-BE" sz="2000" i="1" dirty="0">
                <a:solidFill>
                  <a:schemeClr val="tx1"/>
                </a:solidFill>
              </a:rPr>
              <a:t>point graphics</a:t>
            </a:r>
            <a:r>
              <a:rPr lang="nl-BE" sz="2000" dirty="0">
                <a:solidFill>
                  <a:schemeClr val="tx1"/>
                </a:solidFill>
              </a:rPr>
              <a:t> aangemaakt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Layer</a:t>
            </a:r>
            <a:r>
              <a:rPr lang="nl-BE" sz="2000" dirty="0">
                <a:solidFill>
                  <a:schemeClr val="tx1"/>
                </a:solidFill>
              </a:rPr>
              <a:t> aangemaakt op basis van deze </a:t>
            </a:r>
            <a:r>
              <a:rPr lang="nl-BE" sz="2000" i="1" dirty="0">
                <a:solidFill>
                  <a:schemeClr val="tx1"/>
                </a:solidFill>
              </a:rPr>
              <a:t>graphics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Layer</a:t>
            </a:r>
            <a:r>
              <a:rPr lang="nl-BE" sz="2000" dirty="0">
                <a:solidFill>
                  <a:schemeClr val="tx1"/>
                </a:solidFill>
              </a:rPr>
              <a:t> toevoegen aan de </a:t>
            </a:r>
            <a:r>
              <a:rPr lang="nl-BE" sz="2000" i="1" dirty="0">
                <a:solidFill>
                  <a:schemeClr val="tx1"/>
                </a:solidFill>
              </a:rPr>
              <a:t>map </a:t>
            </a:r>
          </a:p>
          <a:p>
            <a:pPr lvl="1">
              <a:buNone/>
            </a:pPr>
            <a:r>
              <a:rPr lang="nl-BE" sz="24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400" dirty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9679" y="1635722"/>
            <a:ext cx="5692708" cy="351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4FDDC83-4AC4-42EA-83D6-3EA0CEF9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35" y="223707"/>
            <a:ext cx="683252" cy="7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Philip Kukoba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cap="none" dirty="0"/>
              <a:t>MVC </a:t>
            </a:r>
            <a:r>
              <a:rPr lang="en-GB" sz="1400" cap="none" dirty="0"/>
              <a:t>– Databank – Parsers – </a:t>
            </a:r>
            <a:r>
              <a:rPr lang="en-GB" sz="1600" b="1" cap="none" dirty="0"/>
              <a:t>Visualisatie</a:t>
            </a:r>
            <a:r>
              <a:rPr lang="en-GB" sz="1600" cap="none" dirty="0"/>
              <a:t> </a:t>
            </a:r>
            <a:r>
              <a:rPr lang="en-GB" sz="1400" cap="none" dirty="0"/>
              <a:t>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Map view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  <a:latin typeface="+mj-lt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1090990" y="1324952"/>
            <a:ext cx="8109654" cy="259968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Ground control points, track, raw images...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Color coding </a:t>
            </a:r>
            <a:r>
              <a:rPr lang="nl-BE" sz="2000" dirty="0">
                <a:solidFill>
                  <a:schemeClr val="tx1"/>
                </a:solidFill>
              </a:rPr>
              <a:t>op basis van attributen (JQuery)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Widgets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i="1" dirty="0">
                <a:solidFill>
                  <a:schemeClr val="tx1"/>
                </a:solidFill>
              </a:rPr>
              <a:t>Map overview</a:t>
            </a:r>
          </a:p>
          <a:p>
            <a:pPr lvl="1">
              <a:buNone/>
            </a:pPr>
            <a:endParaRPr lang="nl-BE" sz="2400" dirty="0"/>
          </a:p>
        </p:txBody>
      </p:sp>
      <p:pic>
        <p:nvPicPr>
          <p:cNvPr id="9" name="Picture 8" descr="https://scontent-bru2-1.xx.fbcdn.net/v/t1.15752-9/96386112_1170096963368196_1555217755349712896_n.png?_nc_cat=100&amp;_nc_sid=b96e70&amp;_nc_ohc=H8lhkfv_DSkAX8PTcYy&amp;_nc_ht=scontent-bru2-1.xx&amp;oh=721b229f2c5feeefbdba0ffc841fb582&amp;oe=5EDF3C97"/>
          <p:cNvPicPr/>
          <p:nvPr/>
        </p:nvPicPr>
        <p:blipFill>
          <a:blip r:embed="rId2" cstate="print"/>
          <a:srcRect t="10049" b="4167"/>
          <a:stretch>
            <a:fillRect/>
          </a:stretch>
        </p:blipFill>
        <p:spPr bwMode="auto">
          <a:xfrm>
            <a:off x="4604368" y="2265770"/>
            <a:ext cx="7156067" cy="371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https://scontent-bru2-1.xx.fbcdn.net/v/t1.15752-9/96247439_254986852315388_8497477406544625664_n.png?_nc_cat=106&amp;_nc_sid=b96e70&amp;_nc_ohc=Hy9TtkMsP2QAX8Gx7G7&amp;_nc_ht=scontent-bru2-1.xx&amp;oh=1aa553a36e3dd8b0048fe324b5b70ca1&amp;oe=5EDE5B5C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3559" y="5334528"/>
            <a:ext cx="3916846" cy="57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https://scontent-bru2-1.xx.fbcdn.net/v/t1.15752-9/96280971_950942688671269_3193291915239882752_n.png?_nc_cat=108&amp;_nc_sid=b96e70&amp;_nc_ohc=nYNImLKlXW8AX-4Mkgg&amp;_nc_ht=scontent-bru2-1.xx&amp;oh=968d10ecda459ca0f13b11e2bc6eb0cf&amp;oe=5EDCE67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4552" y="2275112"/>
            <a:ext cx="7099959" cy="3710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84C32B8-622C-4463-9A09-BDEDF18D9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135" y="223707"/>
            <a:ext cx="683252" cy="79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25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</a:rPr>
              <a:t>Inlogsysteem</a:t>
            </a: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dirty="0">
                <a:solidFill>
                  <a:schemeClr val="tx1"/>
                </a:solidFill>
              </a:rPr>
              <a:t>ASP.NET Identity</a:t>
            </a:r>
          </a:p>
          <a:p>
            <a:pPr marL="0" indent="0">
              <a:buNone/>
            </a:pPr>
            <a:endParaRPr lang="nl-B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tx1"/>
                </a:solidFill>
              </a:rPr>
              <a:t> Authenticatie en autorisatie</a:t>
            </a:r>
          </a:p>
          <a:p>
            <a:pPr marL="0" indent="0">
              <a:buNone/>
            </a:pPr>
            <a:endParaRPr lang="nl-BE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8" name="Picture 4" descr="Application, asp.net, development, programming, web icon">
            <a:extLst>
              <a:ext uri="{FF2B5EF4-FFF2-40B4-BE49-F238E27FC236}">
                <a16:creationId xmlns:a16="http://schemas.microsoft.com/office/drawing/2014/main" xmlns="" id="{DCA86E51-E8F1-4C20-9CCF-B7F44A41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42525"/>
            <a:ext cx="943967" cy="9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FA159398-70A2-4C02-90F5-AF9005652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47" y="1362046"/>
            <a:ext cx="5882936" cy="2715202"/>
          </a:xfrm>
          <a:prstGeom prst="rect">
            <a:avLst/>
          </a:prstGeom>
        </p:spPr>
      </p:pic>
      <p:pic>
        <p:nvPicPr>
          <p:cNvPr id="13" name="Afbeelding 12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3B1A1760-CEFD-4CA0-B515-46CF76BC5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32" y="2930243"/>
            <a:ext cx="4045694" cy="31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5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26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Logintabellen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6601047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chemeClr val="tx1"/>
                </a:solidFill>
              </a:rPr>
              <a:t>Tabellen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voor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loginfunctionaliteit</a:t>
            </a:r>
            <a:endParaRPr lang="nl-BE" sz="24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415B2642-349A-46CA-877A-DF1A0A32E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82" y="2006208"/>
            <a:ext cx="7614389" cy="39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0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27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AspNetUsers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6601047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 Geregistreerde gebruikers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 Authenticatie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721C80B3-2877-4689-BE20-56A4164FB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92" y="1247782"/>
            <a:ext cx="3998355" cy="496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6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28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AspNetRoles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en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AspNetUserRoles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6601047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i="1" dirty="0">
                <a:solidFill>
                  <a:schemeClr val="tx1"/>
                </a:solidFill>
              </a:rPr>
              <a:t>User</a:t>
            </a:r>
            <a:r>
              <a:rPr lang="nl-BE" sz="2000" dirty="0">
                <a:solidFill>
                  <a:schemeClr val="tx1"/>
                </a:solidFill>
              </a:rPr>
              <a:t> en </a:t>
            </a:r>
            <a:r>
              <a:rPr lang="nl-BE" sz="2000" i="1" dirty="0" err="1">
                <a:solidFill>
                  <a:schemeClr val="tx1"/>
                </a:solidFill>
              </a:rPr>
              <a:t>Admin</a:t>
            </a:r>
            <a:r>
              <a:rPr lang="nl-BE" sz="2000" dirty="0">
                <a:solidFill>
                  <a:schemeClr val="tx1"/>
                </a:solidFill>
              </a:rPr>
              <a:t> rol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 Autorisatie</a:t>
            </a:r>
          </a:p>
          <a:p>
            <a:pPr marL="201168" lvl="1" indent="0">
              <a:buNone/>
            </a:pPr>
            <a:endParaRPr lang="nl-BE" sz="20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98794EA9-A2F6-4294-8ADF-7DFB86D29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444300"/>
            <a:ext cx="4433041" cy="42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7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29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</a:rPr>
              <a:t>Overige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tabellen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6601047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AspNetUserClaims</a:t>
            </a:r>
            <a:r>
              <a:rPr lang="nl-BE" sz="2000" dirty="0">
                <a:solidFill>
                  <a:schemeClr val="tx1"/>
                </a:solidFill>
              </a:rPr>
              <a:t>-tabel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AspNetUserLogins</a:t>
            </a:r>
            <a:r>
              <a:rPr lang="nl-BE" sz="2000" dirty="0">
                <a:solidFill>
                  <a:schemeClr val="tx1"/>
                </a:solidFill>
              </a:rPr>
              <a:t>-tabel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 Latere uitbreiding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78163BF0-3543-4E5E-B8E9-31A9E7B8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2" name="Picture 2" descr="Database Diagram Icon - Wiring Diagrams Show">
            <a:extLst>
              <a:ext uri="{FF2B5EF4-FFF2-40B4-BE49-F238E27FC236}">
                <a16:creationId xmlns:a16="http://schemas.microsoft.com/office/drawing/2014/main" xmlns="" id="{933A2A07-78D4-4FCA-A625-D9A0F13B1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51EB0AE2-2101-4881-BF89-9191F3684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52" y="1340738"/>
            <a:ext cx="3490094" cy="44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4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Bryan Van Huyneghem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/>
              <a:t>Context</a:t>
            </a:r>
            <a:r>
              <a:rPr lang="en-GB" sz="1600" cap="none" dirty="0"/>
              <a:t> </a:t>
            </a:r>
            <a:r>
              <a:rPr lang="en-GB" sz="1400" cap="none" dirty="0"/>
              <a:t>– MVC – Databank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Context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  <a:latin typeface="+mj-lt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37479" y="1108034"/>
            <a:ext cx="2848373" cy="1390844"/>
          </a:xfrm>
          <a:prstGeom prst="rect">
            <a:avLst/>
          </a:prstGeom>
        </p:spPr>
      </p:pic>
      <p:pic>
        <p:nvPicPr>
          <p:cNvPr id="9" name="Picture 2" descr="https://www.jandenul.com/sites/default/files/styles/large/public/rs3270_img_1379.jpg?itok=WlwNPAb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203710"/>
            <a:ext cx="5252649" cy="296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www.jandenul.com/sites/default/files/project/images/Suez_web1_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11" y="2745033"/>
            <a:ext cx="5038641" cy="335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Jan De Nul successfully completes cable installation for the ADNOC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85" y="3711599"/>
            <a:ext cx="3591037" cy="239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Jan De Nu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302" y="120679"/>
            <a:ext cx="2533378" cy="86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0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30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</a:rPr>
              <a:t>Rollen</a:t>
            </a: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6"/>
            <a:ext cx="10058400" cy="152679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i="1" dirty="0">
                <a:solidFill>
                  <a:schemeClr val="tx1"/>
                </a:solidFill>
              </a:rPr>
              <a:t>User</a:t>
            </a:r>
            <a:r>
              <a:rPr lang="nl-BE" dirty="0">
                <a:solidFill>
                  <a:schemeClr val="tx1"/>
                </a:solidFill>
              </a:rPr>
              <a:t> rol</a:t>
            </a:r>
          </a:p>
          <a:p>
            <a:pPr>
              <a:buFont typeface="Wingdings" panose="05000000000000000000" pitchFamily="2" charset="2"/>
              <a:buChar char="§"/>
            </a:pPr>
            <a:endParaRPr lang="nl-B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i="1" dirty="0" err="1">
                <a:solidFill>
                  <a:schemeClr val="tx1"/>
                </a:solidFill>
              </a:rPr>
              <a:t>Admin</a:t>
            </a:r>
            <a:r>
              <a:rPr lang="nl-BE" dirty="0">
                <a:solidFill>
                  <a:schemeClr val="tx1"/>
                </a:solidFill>
              </a:rPr>
              <a:t> rol</a:t>
            </a: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8" name="Picture 4" descr="Application, asp.net, development, programming, web icon">
            <a:extLst>
              <a:ext uri="{FF2B5EF4-FFF2-40B4-BE49-F238E27FC236}">
                <a16:creationId xmlns:a16="http://schemas.microsoft.com/office/drawing/2014/main" xmlns="" id="{DCA86E51-E8F1-4C20-9CCF-B7F44A41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42525"/>
            <a:ext cx="943967" cy="9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E9649D75-E56D-4724-AA29-0272646C0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3568"/>
            <a:ext cx="4770775" cy="519623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xmlns="" id="{89B68F9F-D0CA-4F5D-8C66-5EE83B7927D1}"/>
              </a:ext>
            </a:extLst>
          </p:cNvPr>
          <p:cNvSpPr txBox="1"/>
          <p:nvPr/>
        </p:nvSpPr>
        <p:spPr>
          <a:xfrm>
            <a:off x="1097280" y="3264403"/>
            <a:ext cx="3645229" cy="93666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nl-BE"/>
            </a:defPPr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/>
            </a:lvl1pPr>
            <a:lvl2pPr marL="38404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nl-BE" sz="2000" dirty="0"/>
              <a:t> </a:t>
            </a:r>
            <a:r>
              <a:rPr lang="nl-BE" sz="2000" dirty="0" err="1"/>
              <a:t>RoleManager</a:t>
            </a:r>
            <a:r>
              <a:rPr lang="nl-BE" sz="2000" dirty="0"/>
              <a:t> van </a:t>
            </a:r>
            <a:r>
              <a:rPr lang="nl-BE" sz="2000" i="1" dirty="0"/>
              <a:t>Identity 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625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31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</a:rPr>
              <a:t>Niet ingelogde gebruiker</a:t>
            </a: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nl-BE" dirty="0">
                <a:solidFill>
                  <a:schemeClr val="tx1"/>
                </a:solidFill>
              </a:rPr>
              <a:t>Krijgt deel te zien</a:t>
            </a:r>
            <a:br>
              <a:rPr lang="nl-BE" dirty="0">
                <a:solidFill>
                  <a:schemeClr val="tx1"/>
                </a:solidFill>
              </a:rPr>
            </a:br>
            <a:r>
              <a:rPr lang="nl-BE" dirty="0">
                <a:solidFill>
                  <a:schemeClr val="tx1"/>
                </a:solidFill>
              </a:rPr>
              <a:t>  van de applicatie</a:t>
            </a:r>
          </a:p>
          <a:p>
            <a:pPr marL="0" indent="0">
              <a:buNone/>
            </a:pPr>
            <a:endParaRPr lang="nl-B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tx1"/>
                </a:solidFill>
              </a:rPr>
              <a:t> Enkel data bekijken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8" name="Picture 4" descr="Application, asp.net, development, programming, web icon">
            <a:extLst>
              <a:ext uri="{FF2B5EF4-FFF2-40B4-BE49-F238E27FC236}">
                <a16:creationId xmlns:a16="http://schemas.microsoft.com/office/drawing/2014/main" xmlns="" id="{DCA86E51-E8F1-4C20-9CCF-B7F44A41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42525"/>
            <a:ext cx="943967" cy="9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schermafbeelding, computer, toonbank, groot&#10;&#10;Automatisch gegenereerde beschrijving">
            <a:extLst>
              <a:ext uri="{FF2B5EF4-FFF2-40B4-BE49-F238E27FC236}">
                <a16:creationId xmlns:a16="http://schemas.microsoft.com/office/drawing/2014/main" xmlns="" id="{54422259-D2B4-442D-A5A9-B562E32A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89" y="1171815"/>
            <a:ext cx="8132758" cy="5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7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32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</a:rPr>
              <a:t>User rol</a:t>
            </a: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6"/>
            <a:ext cx="10058400" cy="86097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nl-BE" dirty="0">
                <a:solidFill>
                  <a:schemeClr val="tx1"/>
                </a:solidFill>
              </a:rPr>
              <a:t>Kan alle data zien</a:t>
            </a:r>
          </a:p>
          <a:p>
            <a:pPr marL="0" indent="0">
              <a:buNone/>
            </a:pPr>
            <a:endParaRPr lang="nl-BE" dirty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8" name="Picture 4" descr="Application, asp.net, development, programming, web icon">
            <a:extLst>
              <a:ext uri="{FF2B5EF4-FFF2-40B4-BE49-F238E27FC236}">
                <a16:creationId xmlns:a16="http://schemas.microsoft.com/office/drawing/2014/main" xmlns="" id="{DCA86E51-E8F1-4C20-9CCF-B7F44A41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42525"/>
            <a:ext cx="943967" cy="9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 descr="Afbeelding met schermafbeelding, parkeren&#10;&#10;Automatisch gegenereerde beschrijving">
            <a:extLst>
              <a:ext uri="{FF2B5EF4-FFF2-40B4-BE49-F238E27FC236}">
                <a16:creationId xmlns:a16="http://schemas.microsoft.com/office/drawing/2014/main" xmlns="" id="{8D463D3F-8B9F-4B06-8F42-A77B9E9C1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43" y="1096110"/>
            <a:ext cx="7870372" cy="519551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xmlns="" id="{A6D67470-88E6-44E4-B5CE-84C0F19C486B}"/>
              </a:ext>
            </a:extLst>
          </p:cNvPr>
          <p:cNvSpPr txBox="1"/>
          <p:nvPr/>
        </p:nvSpPr>
        <p:spPr>
          <a:xfrm>
            <a:off x="1097280" y="2449718"/>
            <a:ext cx="2836226" cy="75713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nl-BE"/>
            </a:defPPr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latin typeface="+mj-lt"/>
              </a:defRPr>
            </a:lvl1pPr>
            <a:lvl2pPr marL="38404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nl-BE" sz="2000" dirty="0">
                <a:latin typeface="+mn-lt"/>
              </a:rPr>
              <a:t> CRUD-functionaliteit</a:t>
            </a:r>
            <a:br>
              <a:rPr lang="nl-BE" sz="2000" dirty="0">
                <a:latin typeface="+mn-lt"/>
              </a:rPr>
            </a:br>
            <a:r>
              <a:rPr lang="nl-BE" sz="2000" dirty="0">
                <a:latin typeface="+mn-lt"/>
              </a:rPr>
              <a:t>  voor dronevluchten</a:t>
            </a:r>
          </a:p>
        </p:txBody>
      </p:sp>
    </p:spTree>
    <p:extLst>
      <p:ext uri="{BB962C8B-B14F-4D97-AF65-F5344CB8AC3E}">
        <p14:creationId xmlns:p14="http://schemas.microsoft.com/office/powerpoint/2010/main" val="35109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33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</a:rPr>
              <a:t>Export van logboeken</a:t>
            </a: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6"/>
            <a:ext cx="10058400" cy="239681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nl-BE" dirty="0">
                <a:solidFill>
                  <a:schemeClr val="tx1"/>
                </a:solidFill>
              </a:rPr>
              <a:t>Logboeken van piloot en drone</a:t>
            </a:r>
          </a:p>
          <a:p>
            <a:pPr>
              <a:buFont typeface="Wingdings" panose="05000000000000000000" pitchFamily="2" charset="2"/>
              <a:buChar char="§"/>
            </a:pPr>
            <a:endParaRPr lang="nl-B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tx1"/>
                </a:solidFill>
              </a:rPr>
              <a:t> Exporteren naar </a:t>
            </a:r>
            <a:r>
              <a:rPr lang="nl-BE" dirty="0" err="1">
                <a:solidFill>
                  <a:schemeClr val="tx1"/>
                </a:solidFill>
              </a:rPr>
              <a:t>csv</a:t>
            </a:r>
            <a:r>
              <a:rPr lang="nl-BE" dirty="0">
                <a:solidFill>
                  <a:schemeClr val="tx1"/>
                </a:solidFill>
              </a:rPr>
              <a:t> en pdf</a:t>
            </a:r>
          </a:p>
          <a:p>
            <a:pPr>
              <a:buFont typeface="Wingdings" panose="05000000000000000000" pitchFamily="2" charset="2"/>
              <a:buChar char="§"/>
            </a:pPr>
            <a:endParaRPr lang="nl-B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tx1"/>
                </a:solidFill>
              </a:rPr>
              <a:t> IText7 bibliotheek voor pdf</a:t>
            </a: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E9B85B51-CB23-4956-9163-CB243052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536" y="273130"/>
            <a:ext cx="793230" cy="541998"/>
          </a:xfrm>
          <a:prstGeom prst="rect">
            <a:avLst/>
          </a:prstGeom>
        </p:spPr>
      </p:pic>
      <p:pic>
        <p:nvPicPr>
          <p:cNvPr id="3" name="Afbeelding 2" descr="Afbeelding met mes&#10;&#10;Automatisch gegenereerde beschrijving">
            <a:extLst>
              <a:ext uri="{FF2B5EF4-FFF2-40B4-BE49-F238E27FC236}">
                <a16:creationId xmlns:a16="http://schemas.microsoft.com/office/drawing/2014/main" xmlns="" id="{9C66F05A-13C6-403A-BA28-F327451C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56" y="4123185"/>
            <a:ext cx="7270110" cy="1097375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xmlns="" id="{C34E28F5-1C4F-461D-871F-A73DAD1AA6FE}"/>
              </a:ext>
            </a:extLst>
          </p:cNvPr>
          <p:cNvSpPr txBox="1"/>
          <p:nvPr/>
        </p:nvSpPr>
        <p:spPr>
          <a:xfrm>
            <a:off x="1097280" y="4201923"/>
            <a:ext cx="2968185" cy="93666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nl-BE"/>
            </a:defPPr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latin typeface="+mj-lt"/>
              </a:defRPr>
            </a:lvl1pPr>
            <a:lvl2pPr marL="38404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nl-BE" sz="2000" dirty="0">
                <a:latin typeface="+mn-lt"/>
              </a:rPr>
              <a:t> </a:t>
            </a:r>
            <a:r>
              <a:rPr lang="nl-BE" sz="2000" i="1" dirty="0" err="1">
                <a:latin typeface="+mn-lt"/>
              </a:rPr>
              <a:t>HttpResponse</a:t>
            </a:r>
            <a:r>
              <a:rPr lang="nl-BE" sz="2000" i="1" dirty="0">
                <a:latin typeface="+mn-lt"/>
              </a:rPr>
              <a:t> object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246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</a:t>
            </a:r>
            <a:r>
              <a:rPr lang="en-GB" sz="1600" b="1" cap="none" dirty="0"/>
              <a:t>Inlogsysteem</a:t>
            </a:r>
            <a:r>
              <a:rPr lang="en-GB" sz="1400" cap="none" dirty="0"/>
              <a:t>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34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err="1">
                <a:solidFill>
                  <a:schemeClr val="tx1"/>
                </a:solidFill>
              </a:rPr>
              <a:t>Admin</a:t>
            </a:r>
            <a:r>
              <a:rPr lang="nl-BE" dirty="0">
                <a:solidFill>
                  <a:schemeClr val="tx1"/>
                </a:solidFill>
              </a:rPr>
              <a:t> rol</a:t>
            </a: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6"/>
            <a:ext cx="10058400" cy="179313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nl-BE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nl-BE" dirty="0">
                <a:solidFill>
                  <a:schemeClr val="tx1"/>
                </a:solidFill>
              </a:rPr>
              <a:t>Kan alles</a:t>
            </a:r>
          </a:p>
          <a:p>
            <a:pPr>
              <a:buFont typeface="Wingdings" panose="05000000000000000000" pitchFamily="2" charset="2"/>
              <a:buChar char="§"/>
            </a:pPr>
            <a:endParaRPr lang="nl-BE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tx1"/>
                </a:solidFill>
              </a:rPr>
              <a:t> CRUD-functionaliteit voor</a:t>
            </a:r>
            <a:br>
              <a:rPr lang="nl-BE" dirty="0">
                <a:solidFill>
                  <a:schemeClr val="tx1"/>
                </a:solidFill>
              </a:rPr>
            </a:br>
            <a:r>
              <a:rPr lang="nl-BE" dirty="0">
                <a:solidFill>
                  <a:schemeClr val="tx1"/>
                </a:solidFill>
              </a:rPr>
              <a:t>  alle entiteiten</a:t>
            </a:r>
          </a:p>
        </p:txBody>
      </p:sp>
      <p:pic>
        <p:nvPicPr>
          <p:cNvPr id="8" name="Picture 4" descr="Application, asp.net, development, programming, web icon">
            <a:extLst>
              <a:ext uri="{FF2B5EF4-FFF2-40B4-BE49-F238E27FC236}">
                <a16:creationId xmlns:a16="http://schemas.microsoft.com/office/drawing/2014/main" xmlns="" id="{DCA86E51-E8F1-4C20-9CCF-B7F44A41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42525"/>
            <a:ext cx="943967" cy="9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5BA6E62A-E24F-42E0-A919-50E8D30AE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94" y="1489913"/>
            <a:ext cx="4991533" cy="3947502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xmlns="" id="{88BFE0C6-11DC-4827-9FD7-5394ADBE5D6F}"/>
              </a:ext>
            </a:extLst>
          </p:cNvPr>
          <p:cNvSpPr txBox="1"/>
          <p:nvPr/>
        </p:nvSpPr>
        <p:spPr>
          <a:xfrm>
            <a:off x="1097280" y="3585320"/>
            <a:ext cx="4106637" cy="93666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nl-BE"/>
            </a:defPPr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>
                <a:latin typeface="+mj-lt"/>
              </a:defRPr>
            </a:lvl1pPr>
            <a:lvl2pPr marL="38404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nl-BE" sz="2000" dirty="0">
                <a:latin typeface="+mn-lt"/>
              </a:rPr>
              <a:t> Nieuwe gebruikers registreren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913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Niels Hauttekeete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Inlogsysteem – </a:t>
            </a:r>
            <a:r>
              <a:rPr lang="en-GB" sz="1600" b="1" cap="none" dirty="0"/>
              <a:t>Future work</a:t>
            </a:r>
            <a:endParaRPr lang="nl-BE" sz="1600" b="1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t>35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err="1">
                <a:solidFill>
                  <a:schemeClr val="tx1"/>
                </a:solidFill>
              </a:rPr>
              <a:t>Future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work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7"/>
            <a:ext cx="10058400" cy="75411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nl-BE" dirty="0">
                <a:solidFill>
                  <a:schemeClr val="tx1"/>
                </a:solidFill>
              </a:rPr>
              <a:t> Slechts 1 gebruiker kan uploaden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8" name="Picture 4" descr="Application, asp.net, development, programming, web icon">
            <a:extLst>
              <a:ext uri="{FF2B5EF4-FFF2-40B4-BE49-F238E27FC236}">
                <a16:creationId xmlns:a16="http://schemas.microsoft.com/office/drawing/2014/main" xmlns="" id="{DCA86E51-E8F1-4C20-9CCF-B7F44A416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42525"/>
            <a:ext cx="943967" cy="9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CC0F79BE-5E2B-47A3-8C69-4D0000856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23" y="2241063"/>
            <a:ext cx="8021748" cy="3022688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xmlns="" id="{4DB8D5CA-43D7-482A-951C-BE6194476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849" y="3560727"/>
            <a:ext cx="7793069" cy="1490380"/>
          </a:xfrm>
          <a:prstGeom prst="rect">
            <a:avLst/>
          </a:prstGeom>
        </p:spPr>
      </p:pic>
      <p:pic>
        <p:nvPicPr>
          <p:cNvPr id="16" name="Afbeelding 15" descr="Afbeelding met schermafbeelding&#10;&#10;Automatisch gegenereerde beschrijving">
            <a:extLst>
              <a:ext uri="{FF2B5EF4-FFF2-40B4-BE49-F238E27FC236}">
                <a16:creationId xmlns:a16="http://schemas.microsoft.com/office/drawing/2014/main" xmlns="" id="{9EFEA6F0-05FD-4F7A-B2CD-B6607E87F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12" y="3725845"/>
            <a:ext cx="6725402" cy="2390354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xmlns="" id="{A72B9EAB-280F-40F0-81F7-4EE2DBA231F3}"/>
              </a:ext>
            </a:extLst>
          </p:cNvPr>
          <p:cNvSpPr txBox="1"/>
          <p:nvPr/>
        </p:nvSpPr>
        <p:spPr>
          <a:xfrm>
            <a:off x="1164380" y="4568825"/>
            <a:ext cx="3871381" cy="82586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nl-BE"/>
            </a:defPPr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/>
            </a:lvl1pPr>
            <a:lvl2pPr marL="38404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nl-BE" dirty="0"/>
              <a:t> Data per dronevlucht verwijderen</a:t>
            </a:r>
          </a:p>
          <a:p>
            <a:endParaRPr lang="nl-BE" dirty="0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xmlns="" id="{C58E2309-266A-4CD9-9DC2-35AFF084FB22}"/>
              </a:ext>
            </a:extLst>
          </p:cNvPr>
          <p:cNvSpPr txBox="1"/>
          <p:nvPr/>
        </p:nvSpPr>
        <p:spPr>
          <a:xfrm>
            <a:off x="1097280" y="3495496"/>
            <a:ext cx="3820661" cy="82586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nl-BE"/>
            </a:defPPr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/>
            </a:lvl1pPr>
            <a:lvl2pPr marL="38404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nl-BE" dirty="0"/>
              <a:t> </a:t>
            </a:r>
            <a:r>
              <a:rPr lang="nl-BE" dirty="0" err="1"/>
              <a:t>RawImagesParser</a:t>
            </a:r>
            <a:r>
              <a:rPr lang="nl-BE" dirty="0"/>
              <a:t> out of memory</a:t>
            </a:r>
          </a:p>
          <a:p>
            <a:endParaRPr lang="nl-BE" dirty="0"/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xmlns="" id="{132E89AE-1236-4027-B081-354AF9931F16}"/>
              </a:ext>
            </a:extLst>
          </p:cNvPr>
          <p:cNvSpPr txBox="1"/>
          <p:nvPr/>
        </p:nvSpPr>
        <p:spPr>
          <a:xfrm>
            <a:off x="1097280" y="2422167"/>
            <a:ext cx="3073534" cy="825867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nl-BE"/>
            </a:defPPr>
            <a:lvl1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000"/>
            </a:lvl1pPr>
            <a:lvl2pPr marL="38404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6692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74980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32688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1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13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15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1700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nl-BE" dirty="0"/>
              <a:t> Beperkte bestandsgrootte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02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cap="none" dirty="0"/>
              <a:t>Context </a:t>
            </a:r>
            <a:r>
              <a:rPr lang="en-GB" sz="1400" cap="none" dirty="0"/>
              <a:t>– MVC – Databank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</a:rPr>
              <a:t>Conclusie: droneplanning-tool JDN</a:t>
            </a: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8" name="Picture 2" descr="Database Diagram Icon - Wiring Diagrams Sh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65" y="2676604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1248584" y="1969759"/>
            <a:ext cx="2433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1.</a:t>
            </a:r>
          </a:p>
          <a:p>
            <a:r>
              <a:rPr lang="en-GB" dirty="0"/>
              <a:t>Data en databankmodel</a:t>
            </a:r>
            <a:endParaRPr lang="nl-BE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5696" y="2833017"/>
            <a:ext cx="797040" cy="797040"/>
          </a:xfrm>
          <a:prstGeom prst="rect">
            <a:avLst/>
          </a:prstGeom>
        </p:spPr>
      </p:pic>
      <p:pic>
        <p:nvPicPr>
          <p:cNvPr id="1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005" y="2964735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ep 14"/>
          <p:cNvGrpSpPr/>
          <p:nvPr/>
        </p:nvGrpSpPr>
        <p:grpSpPr>
          <a:xfrm>
            <a:off x="4581411" y="1969758"/>
            <a:ext cx="1079013" cy="1756735"/>
            <a:chOff x="4356292" y="1802059"/>
            <a:chExt cx="1079013" cy="1756735"/>
          </a:xfrm>
        </p:grpSpPr>
        <p:pic>
          <p:nvPicPr>
            <p:cNvPr id="16" name="Picture 8" descr="Office, database Free Icon of Super Flat Remix V1.08 App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647" y="2848490"/>
              <a:ext cx="710304" cy="710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kstvak 16"/>
            <p:cNvSpPr txBox="1"/>
            <p:nvPr/>
          </p:nvSpPr>
          <p:spPr>
            <a:xfrm>
              <a:off x="4356292" y="1802059"/>
              <a:ext cx="1079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2.</a:t>
              </a:r>
            </a:p>
            <a:p>
              <a:r>
                <a:rPr lang="en-GB" dirty="0"/>
                <a:t>Databank</a:t>
              </a:r>
              <a:endParaRPr lang="nl-BE" dirty="0"/>
            </a:p>
          </p:txBody>
        </p:sp>
      </p:grpSp>
      <p:pic>
        <p:nvPicPr>
          <p:cNvPr id="18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21" y="294374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072" y="295104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ep 22"/>
          <p:cNvGrpSpPr/>
          <p:nvPr/>
        </p:nvGrpSpPr>
        <p:grpSpPr>
          <a:xfrm>
            <a:off x="9340445" y="1965866"/>
            <a:ext cx="1240532" cy="1760627"/>
            <a:chOff x="9315938" y="2042612"/>
            <a:chExt cx="1240532" cy="1760627"/>
          </a:xfrm>
        </p:grpSpPr>
        <p:pic>
          <p:nvPicPr>
            <p:cNvPr id="24" name="Afbeelding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271" y="2989373"/>
              <a:ext cx="813866" cy="813866"/>
            </a:xfrm>
            <a:prstGeom prst="rect">
              <a:avLst/>
            </a:prstGeom>
          </p:spPr>
        </p:pic>
        <p:sp>
          <p:nvSpPr>
            <p:cNvPr id="25" name="Tekstvak 24"/>
            <p:cNvSpPr txBox="1"/>
            <p:nvPr/>
          </p:nvSpPr>
          <p:spPr>
            <a:xfrm>
              <a:off x="9315938" y="2042612"/>
              <a:ext cx="12405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4.</a:t>
              </a:r>
            </a:p>
            <a:p>
              <a:r>
                <a:rPr lang="en-GB" dirty="0"/>
                <a:t>Visualisatie</a:t>
              </a:r>
              <a:endParaRPr lang="nl-BE" dirty="0"/>
            </a:p>
          </p:txBody>
        </p:sp>
      </p:grpSp>
      <p:pic>
        <p:nvPicPr>
          <p:cNvPr id="2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42044" y="3953875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4096" y="5255289"/>
            <a:ext cx="793230" cy="541998"/>
          </a:xfrm>
          <a:prstGeom prst="rect">
            <a:avLst/>
          </a:prstGeom>
        </p:spPr>
      </p:pic>
      <p:sp>
        <p:nvSpPr>
          <p:cNvPr id="28" name="Tekstvak 27"/>
          <p:cNvSpPr txBox="1"/>
          <p:nvPr/>
        </p:nvSpPr>
        <p:spPr>
          <a:xfrm>
            <a:off x="6888277" y="4608958"/>
            <a:ext cx="1224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5.</a:t>
            </a:r>
          </a:p>
          <a:p>
            <a:r>
              <a:rPr lang="en-GB" dirty="0"/>
              <a:t>Exporteren</a:t>
            </a:r>
            <a:endParaRPr lang="nl-BE" dirty="0"/>
          </a:p>
        </p:txBody>
      </p:sp>
      <p:grpSp>
        <p:nvGrpSpPr>
          <p:cNvPr id="2" name="Groep 1"/>
          <p:cNvGrpSpPr/>
          <p:nvPr/>
        </p:nvGrpSpPr>
        <p:grpSpPr>
          <a:xfrm>
            <a:off x="6736283" y="1971528"/>
            <a:ext cx="1528303" cy="1731992"/>
            <a:chOff x="6736283" y="1971528"/>
            <a:chExt cx="1528303" cy="1731992"/>
          </a:xfrm>
        </p:grpSpPr>
        <p:sp>
          <p:nvSpPr>
            <p:cNvPr id="21" name="Tekstvak 20"/>
            <p:cNvSpPr txBox="1"/>
            <p:nvPr/>
          </p:nvSpPr>
          <p:spPr>
            <a:xfrm>
              <a:off x="6736283" y="1971528"/>
              <a:ext cx="15283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3.</a:t>
              </a:r>
            </a:p>
            <a:p>
              <a:r>
                <a:rPr lang="en-GB" dirty="0"/>
                <a:t>Webapplicatie</a:t>
              </a:r>
              <a:endParaRPr lang="nl-BE" dirty="0"/>
            </a:p>
          </p:txBody>
        </p:sp>
        <p:pic>
          <p:nvPicPr>
            <p:cNvPr id="30" name="Picture 4" descr="Application, asp.net, development, programming, web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863" y="2759553"/>
              <a:ext cx="943967" cy="94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97" y="4412590"/>
            <a:ext cx="1834245" cy="1751848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cap="none" dirty="0"/>
              <a:t>Context </a:t>
            </a:r>
            <a:r>
              <a:rPr lang="en-GB" sz="1400" cap="none" dirty="0"/>
              <a:t>– MVC – Databank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</a:rPr>
              <a:t>Vragen?</a:t>
            </a: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EEABF752-A46A-424A-B6B3-1DCBA163BBA0}"/>
              </a:ext>
            </a:extLst>
          </p:cNvPr>
          <p:cNvSpPr txBox="1">
            <a:spLocks/>
          </p:cNvSpPr>
          <p:nvPr/>
        </p:nvSpPr>
        <p:spPr>
          <a:xfrm>
            <a:off x="1036320" y="2732552"/>
            <a:ext cx="10058400" cy="2396812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BE" sz="3200" dirty="0">
                <a:solidFill>
                  <a:schemeClr val="tx1"/>
                </a:solidFill>
              </a:rPr>
              <a:t>“</a:t>
            </a:r>
            <a:r>
              <a:rPr lang="nl-BE" sz="3200" i="1" dirty="0">
                <a:solidFill>
                  <a:schemeClr val="tx1"/>
                </a:solidFill>
              </a:rPr>
              <a:t>Drones overall </a:t>
            </a:r>
            <a:r>
              <a:rPr lang="nl-BE" sz="3200" i="1" dirty="0" err="1">
                <a:solidFill>
                  <a:schemeClr val="tx1"/>
                </a:solidFill>
              </a:rPr>
              <a:t>will</a:t>
            </a:r>
            <a:r>
              <a:rPr lang="nl-BE" sz="3200" i="1" dirty="0">
                <a:solidFill>
                  <a:schemeClr val="tx1"/>
                </a:solidFill>
              </a:rPr>
              <a:t> </a:t>
            </a:r>
            <a:r>
              <a:rPr lang="nl-BE" sz="3200" i="1" dirty="0" err="1">
                <a:solidFill>
                  <a:schemeClr val="tx1"/>
                </a:solidFill>
              </a:rPr>
              <a:t>be</a:t>
            </a:r>
            <a:r>
              <a:rPr lang="nl-BE" sz="3200" i="1" dirty="0">
                <a:solidFill>
                  <a:schemeClr val="tx1"/>
                </a:solidFill>
              </a:rPr>
              <a:t> more </a:t>
            </a:r>
            <a:r>
              <a:rPr lang="nl-BE" sz="3200" i="1" dirty="0" err="1">
                <a:solidFill>
                  <a:schemeClr val="tx1"/>
                </a:solidFill>
              </a:rPr>
              <a:t>impactful</a:t>
            </a:r>
            <a:r>
              <a:rPr lang="nl-BE" sz="3200" i="1" dirty="0">
                <a:solidFill>
                  <a:schemeClr val="tx1"/>
                </a:solidFill>
              </a:rPr>
              <a:t> </a:t>
            </a:r>
            <a:r>
              <a:rPr lang="nl-BE" sz="3200" i="1" dirty="0" err="1">
                <a:solidFill>
                  <a:schemeClr val="tx1"/>
                </a:solidFill>
              </a:rPr>
              <a:t>than</a:t>
            </a:r>
            <a:r>
              <a:rPr lang="nl-BE" sz="3200" i="1" dirty="0">
                <a:solidFill>
                  <a:schemeClr val="tx1"/>
                </a:solidFill>
              </a:rPr>
              <a:t> I </a:t>
            </a:r>
            <a:r>
              <a:rPr lang="nl-BE" sz="3200" i="1" dirty="0" err="1">
                <a:solidFill>
                  <a:schemeClr val="tx1"/>
                </a:solidFill>
              </a:rPr>
              <a:t>think</a:t>
            </a:r>
            <a:r>
              <a:rPr lang="nl-BE" sz="3200" i="1" dirty="0">
                <a:solidFill>
                  <a:schemeClr val="tx1"/>
                </a:solidFill>
              </a:rPr>
              <a:t> </a:t>
            </a:r>
            <a:r>
              <a:rPr lang="nl-BE" sz="3200" i="1" dirty="0" err="1">
                <a:solidFill>
                  <a:schemeClr val="tx1"/>
                </a:solidFill>
              </a:rPr>
              <a:t>people</a:t>
            </a:r>
            <a:r>
              <a:rPr lang="nl-BE" sz="3200" i="1" dirty="0">
                <a:solidFill>
                  <a:schemeClr val="tx1"/>
                </a:solidFill>
              </a:rPr>
              <a:t> </a:t>
            </a:r>
            <a:r>
              <a:rPr lang="nl-BE" sz="3200" i="1" dirty="0" err="1">
                <a:solidFill>
                  <a:schemeClr val="tx1"/>
                </a:solidFill>
              </a:rPr>
              <a:t>recognize</a:t>
            </a:r>
            <a:r>
              <a:rPr lang="nl-BE" sz="3200" i="1" dirty="0">
                <a:solidFill>
                  <a:schemeClr val="tx1"/>
                </a:solidFill>
              </a:rPr>
              <a:t>, in </a:t>
            </a:r>
            <a:r>
              <a:rPr lang="nl-BE" sz="3200" i="1" dirty="0" err="1">
                <a:solidFill>
                  <a:schemeClr val="tx1"/>
                </a:solidFill>
              </a:rPr>
              <a:t>positive</a:t>
            </a:r>
            <a:r>
              <a:rPr lang="nl-BE" sz="3200" i="1" dirty="0">
                <a:solidFill>
                  <a:schemeClr val="tx1"/>
                </a:solidFill>
              </a:rPr>
              <a:t> </a:t>
            </a:r>
            <a:r>
              <a:rPr lang="nl-BE" sz="3200" i="1" dirty="0" err="1">
                <a:solidFill>
                  <a:schemeClr val="tx1"/>
                </a:solidFill>
              </a:rPr>
              <a:t>ways</a:t>
            </a:r>
            <a:r>
              <a:rPr lang="nl-BE" sz="3200" i="1" dirty="0">
                <a:solidFill>
                  <a:schemeClr val="tx1"/>
                </a:solidFill>
              </a:rPr>
              <a:t> </a:t>
            </a:r>
            <a:r>
              <a:rPr lang="nl-BE" sz="3200" i="1" dirty="0" err="1">
                <a:solidFill>
                  <a:schemeClr val="tx1"/>
                </a:solidFill>
              </a:rPr>
              <a:t>to</a:t>
            </a:r>
            <a:r>
              <a:rPr lang="nl-BE" sz="3200" i="1" dirty="0">
                <a:solidFill>
                  <a:schemeClr val="tx1"/>
                </a:solidFill>
              </a:rPr>
              <a:t> help society”</a:t>
            </a:r>
          </a:p>
          <a:p>
            <a:pPr marL="0" indent="0" algn="ctr">
              <a:buNone/>
            </a:pPr>
            <a:r>
              <a:rPr lang="nl-BE" sz="3200" i="1" dirty="0">
                <a:solidFill>
                  <a:schemeClr val="tx1"/>
                </a:solidFill>
              </a:rPr>
              <a:t>Bill Gates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251477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Bryan Van Huyneghem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/>
              <a:t>Context</a:t>
            </a:r>
            <a:r>
              <a:rPr lang="en-GB" sz="1600" cap="none" dirty="0"/>
              <a:t> </a:t>
            </a:r>
            <a:r>
              <a:rPr lang="en-GB" sz="1400" cap="none" dirty="0"/>
              <a:t>– MVC – Databank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chemeClr val="tx1"/>
                </a:solidFill>
              </a:rPr>
              <a:t>Projectdoelstellingen</a:t>
            </a: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8" name="Picture 2" descr="Database Diagram Icon - Wiring Diagrams Sh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65" y="2676604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1248584" y="1969759"/>
            <a:ext cx="2433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1.</a:t>
            </a:r>
          </a:p>
          <a:p>
            <a:r>
              <a:rPr lang="en-GB" dirty="0"/>
              <a:t>Data en databankmodel</a:t>
            </a:r>
            <a:endParaRPr lang="nl-BE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5696" y="2833017"/>
            <a:ext cx="797040" cy="797040"/>
          </a:xfrm>
          <a:prstGeom prst="rect">
            <a:avLst/>
          </a:prstGeom>
        </p:spPr>
      </p:pic>
      <p:pic>
        <p:nvPicPr>
          <p:cNvPr id="1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005" y="2964735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ep 14"/>
          <p:cNvGrpSpPr/>
          <p:nvPr/>
        </p:nvGrpSpPr>
        <p:grpSpPr>
          <a:xfrm>
            <a:off x="4581411" y="1969758"/>
            <a:ext cx="1079013" cy="1756735"/>
            <a:chOff x="4356292" y="1802059"/>
            <a:chExt cx="1079013" cy="1756735"/>
          </a:xfrm>
        </p:grpSpPr>
        <p:pic>
          <p:nvPicPr>
            <p:cNvPr id="16" name="Picture 8" descr="Office, database Free Icon of Super Flat Remix V1.08 App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647" y="2848490"/>
              <a:ext cx="710304" cy="710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kstvak 16"/>
            <p:cNvSpPr txBox="1"/>
            <p:nvPr/>
          </p:nvSpPr>
          <p:spPr>
            <a:xfrm>
              <a:off x="4356292" y="1802059"/>
              <a:ext cx="1079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2.</a:t>
              </a:r>
            </a:p>
            <a:p>
              <a:r>
                <a:rPr lang="en-GB" dirty="0"/>
                <a:t>Databank</a:t>
              </a:r>
              <a:endParaRPr lang="nl-BE" dirty="0"/>
            </a:p>
          </p:txBody>
        </p:sp>
      </p:grpSp>
      <p:pic>
        <p:nvPicPr>
          <p:cNvPr id="18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21" y="294374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072" y="295104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ep 22"/>
          <p:cNvGrpSpPr/>
          <p:nvPr/>
        </p:nvGrpSpPr>
        <p:grpSpPr>
          <a:xfrm>
            <a:off x="9340445" y="1965866"/>
            <a:ext cx="1240532" cy="1760627"/>
            <a:chOff x="9315938" y="2042612"/>
            <a:chExt cx="1240532" cy="1760627"/>
          </a:xfrm>
        </p:grpSpPr>
        <p:pic>
          <p:nvPicPr>
            <p:cNvPr id="24" name="Afbeelding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271" y="2989373"/>
              <a:ext cx="813866" cy="813866"/>
            </a:xfrm>
            <a:prstGeom prst="rect">
              <a:avLst/>
            </a:prstGeom>
          </p:spPr>
        </p:pic>
        <p:sp>
          <p:nvSpPr>
            <p:cNvPr id="25" name="Tekstvak 24"/>
            <p:cNvSpPr txBox="1"/>
            <p:nvPr/>
          </p:nvSpPr>
          <p:spPr>
            <a:xfrm>
              <a:off x="9315938" y="2042612"/>
              <a:ext cx="12405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4.</a:t>
              </a:r>
            </a:p>
            <a:p>
              <a:r>
                <a:rPr lang="en-GB" dirty="0"/>
                <a:t>Visualisatie</a:t>
              </a:r>
              <a:endParaRPr lang="nl-BE" dirty="0"/>
            </a:p>
          </p:txBody>
        </p:sp>
      </p:grpSp>
      <p:pic>
        <p:nvPicPr>
          <p:cNvPr id="2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42044" y="3953875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4096" y="5255289"/>
            <a:ext cx="793230" cy="541998"/>
          </a:xfrm>
          <a:prstGeom prst="rect">
            <a:avLst/>
          </a:prstGeom>
        </p:spPr>
      </p:pic>
      <p:sp>
        <p:nvSpPr>
          <p:cNvPr id="28" name="Tekstvak 27"/>
          <p:cNvSpPr txBox="1"/>
          <p:nvPr/>
        </p:nvSpPr>
        <p:spPr>
          <a:xfrm>
            <a:off x="6888277" y="4608958"/>
            <a:ext cx="1224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5.</a:t>
            </a:r>
          </a:p>
          <a:p>
            <a:r>
              <a:rPr lang="en-GB" dirty="0"/>
              <a:t>Exporteren</a:t>
            </a:r>
            <a:endParaRPr lang="nl-BE" dirty="0"/>
          </a:p>
        </p:txBody>
      </p:sp>
      <p:grpSp>
        <p:nvGrpSpPr>
          <p:cNvPr id="2" name="Groep 1"/>
          <p:cNvGrpSpPr/>
          <p:nvPr/>
        </p:nvGrpSpPr>
        <p:grpSpPr>
          <a:xfrm>
            <a:off x="6736283" y="1971528"/>
            <a:ext cx="1528303" cy="1731992"/>
            <a:chOff x="6736283" y="1971528"/>
            <a:chExt cx="1528303" cy="1731992"/>
          </a:xfrm>
        </p:grpSpPr>
        <p:sp>
          <p:nvSpPr>
            <p:cNvPr id="21" name="Tekstvak 20"/>
            <p:cNvSpPr txBox="1"/>
            <p:nvPr/>
          </p:nvSpPr>
          <p:spPr>
            <a:xfrm>
              <a:off x="6736283" y="1971528"/>
              <a:ext cx="15283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3.</a:t>
              </a:r>
            </a:p>
            <a:p>
              <a:r>
                <a:rPr lang="en-GB" dirty="0"/>
                <a:t>Webapplicatie</a:t>
              </a:r>
              <a:endParaRPr lang="nl-BE" dirty="0"/>
            </a:p>
          </p:txBody>
        </p:sp>
        <p:pic>
          <p:nvPicPr>
            <p:cNvPr id="30" name="Picture 4" descr="Application, asp.net, development, programming, web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863" y="2759553"/>
              <a:ext cx="943967" cy="94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Making our company goals public: Q4 20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5" y="366154"/>
            <a:ext cx="1002536" cy="59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4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Bryan Van Huyneghem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b="1" cap="none" dirty="0"/>
              <a:t>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Webapplicatie met ASP.NET MVC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732493" y="1420585"/>
            <a:ext cx="4787153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nl-BE" sz="2400" dirty="0">
                <a:solidFill>
                  <a:schemeClr val="tx1"/>
                </a:solidFill>
                <a:latin typeface="+mj-lt"/>
              </a:rPr>
              <a:t>Typisch </a:t>
            </a:r>
            <a:r>
              <a:rPr lang="nl-BE" sz="2400" b="1" dirty="0">
                <a:solidFill>
                  <a:schemeClr val="tx1"/>
                </a:solidFill>
                <a:latin typeface="+mj-lt"/>
              </a:rPr>
              <a:t>MVC</a:t>
            </a:r>
            <a:r>
              <a:rPr lang="nl-BE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nl-BE" sz="2400" i="1" dirty="0">
                <a:solidFill>
                  <a:schemeClr val="tx1"/>
                </a:solidFill>
                <a:latin typeface="+mj-lt"/>
              </a:rPr>
              <a:t>software pattern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200" i="1" dirty="0">
              <a:solidFill>
                <a:schemeClr val="tx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b="1" i="1" dirty="0">
                <a:solidFill>
                  <a:schemeClr val="tx1"/>
                </a:solidFill>
              </a:rPr>
              <a:t>Controllers</a:t>
            </a:r>
            <a:r>
              <a:rPr lang="en-GB" sz="2000" i="1" dirty="0">
                <a:solidFill>
                  <a:schemeClr val="tx1"/>
                </a:solidFill>
              </a:rPr>
              <a:t>: </a:t>
            </a:r>
            <a:r>
              <a:rPr lang="en-GB" sz="2000" dirty="0">
                <a:solidFill>
                  <a:schemeClr val="tx1"/>
                </a:solidFill>
              </a:rPr>
              <a:t>navigatie en CRUD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000" i="1" dirty="0">
              <a:solidFill>
                <a:schemeClr val="tx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b="1" i="1" dirty="0">
                <a:solidFill>
                  <a:schemeClr val="tx1"/>
                </a:solidFill>
              </a:rPr>
              <a:t>Model</a:t>
            </a:r>
            <a:r>
              <a:rPr lang="en-GB" sz="2000" i="1" dirty="0">
                <a:solidFill>
                  <a:schemeClr val="tx1"/>
                </a:solidFill>
              </a:rPr>
              <a:t>: Object Relational </a:t>
            </a:r>
            <a:r>
              <a:rPr lang="en-GB" sz="2000" i="1" dirty="0" smtClean="0">
                <a:solidFill>
                  <a:schemeClr val="tx1"/>
                </a:solidFill>
              </a:rPr>
              <a:t>Mapping</a:t>
            </a:r>
            <a:endParaRPr lang="en-GB" sz="2000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GB" sz="2000" i="1" dirty="0">
              <a:solidFill>
                <a:schemeClr val="tx1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b="1" i="1" dirty="0">
                <a:solidFill>
                  <a:schemeClr val="tx1"/>
                </a:solidFill>
              </a:rPr>
              <a:t>Views</a:t>
            </a:r>
            <a:r>
              <a:rPr lang="en-GB" sz="2000" dirty="0">
                <a:solidFill>
                  <a:schemeClr val="tx1"/>
                </a:solidFill>
              </a:rPr>
              <a:t>: ‘</a:t>
            </a:r>
            <a:r>
              <a:rPr lang="en-GB" sz="2000" i="1" dirty="0">
                <a:solidFill>
                  <a:schemeClr val="tx1"/>
                </a:solidFill>
              </a:rPr>
              <a:t>Razor pages</a:t>
            </a:r>
            <a:r>
              <a:rPr lang="en-GB" sz="2000" dirty="0">
                <a:solidFill>
                  <a:schemeClr val="tx1"/>
                </a:solidFill>
              </a:rPr>
              <a:t>’ (.cshtml)</a:t>
            </a: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97" y="986492"/>
            <a:ext cx="5672650" cy="5395743"/>
          </a:xfrm>
          <a:prstGeom prst="rect">
            <a:avLst/>
          </a:prstGeom>
        </p:spPr>
      </p:pic>
      <p:pic>
        <p:nvPicPr>
          <p:cNvPr id="9" name="Picture 4" descr="Application, asp.net, development, programming, web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42525"/>
            <a:ext cx="943967" cy="9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# Development Fundamentals | Pluralsigh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39" y="4200279"/>
            <a:ext cx="1652611" cy="16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JavaScript-logo.pn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963" y="4672480"/>
            <a:ext cx="708211" cy="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5 logo using CSS3 - Catalin R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666" y="4597870"/>
            <a:ext cx="995081" cy="85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21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Bryan Van Huyneghem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b="1" cap="none" dirty="0"/>
              <a:t>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Webapplicatie met ASP.NET MVC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8328212" y="1420585"/>
            <a:ext cx="363967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400" dirty="0">
                <a:solidFill>
                  <a:schemeClr val="tx1"/>
                </a:solidFill>
              </a:rPr>
              <a:t>HTML-tabel met extra functionaliteiten…</a:t>
            </a:r>
          </a:p>
          <a:p>
            <a:pPr marL="0" indent="0">
              <a:buNone/>
            </a:pPr>
            <a:endParaRPr lang="en-GB" sz="2200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b="1" i="1" dirty="0">
                <a:solidFill>
                  <a:schemeClr val="tx1"/>
                </a:solidFill>
              </a:rPr>
              <a:t>Zoeken</a:t>
            </a:r>
            <a:r>
              <a:rPr lang="nl-BE" sz="2000" dirty="0">
                <a:solidFill>
                  <a:schemeClr val="tx1"/>
                </a:solidFill>
              </a:rPr>
              <a:t> in kolommen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b="1" i="1" dirty="0">
                <a:solidFill>
                  <a:schemeClr val="tx1"/>
                </a:solidFill>
              </a:rPr>
              <a:t>Sorteren</a:t>
            </a:r>
            <a:r>
              <a:rPr lang="nl-BE" sz="2000" dirty="0">
                <a:solidFill>
                  <a:schemeClr val="tx1"/>
                </a:solidFill>
              </a:rPr>
              <a:t> van kolommen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000" b="1" i="1" dirty="0">
                <a:solidFill>
                  <a:schemeClr val="tx1"/>
                </a:solidFill>
              </a:rPr>
              <a:t>Paginering</a:t>
            </a:r>
            <a:r>
              <a:rPr lang="en-GB" sz="2000" dirty="0">
                <a:solidFill>
                  <a:schemeClr val="tx1"/>
                </a:solidFill>
              </a:rPr>
              <a:t> van entries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b="1" dirty="0">
              <a:solidFill>
                <a:schemeClr val="tx1"/>
              </a:solidFill>
            </a:endParaRPr>
          </a:p>
          <a:p>
            <a:pPr marL="201168" lvl="1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-&gt;</a:t>
            </a:r>
            <a:r>
              <a:rPr lang="en-GB" sz="2000" b="1" dirty="0">
                <a:solidFill>
                  <a:schemeClr val="tx1"/>
                </a:solidFill>
              </a:rPr>
              <a:t> Data Tables </a:t>
            </a:r>
            <a:r>
              <a:rPr lang="en-GB" sz="2000" dirty="0">
                <a:solidFill>
                  <a:schemeClr val="tx1"/>
                </a:solidFill>
              </a:rPr>
              <a:t>(jQuery)</a:t>
            </a:r>
            <a:endParaRPr lang="nl-BE" sz="2400" dirty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685" y="1045029"/>
            <a:ext cx="7577671" cy="5391558"/>
          </a:xfrm>
          <a:prstGeom prst="rect">
            <a:avLst/>
          </a:prstGeom>
        </p:spPr>
      </p:pic>
      <p:pic>
        <p:nvPicPr>
          <p:cNvPr id="13" name="Picture 4" descr="Application, asp.net, development, programming, web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42525"/>
            <a:ext cx="943967" cy="9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Bryan Van Huyneghem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</a:t>
            </a:r>
            <a:r>
              <a:rPr lang="en-GB" sz="1600" b="1" cap="none" dirty="0"/>
              <a:t>MVC</a:t>
            </a:r>
            <a:r>
              <a:rPr lang="en-GB" sz="1600" cap="none" dirty="0"/>
              <a:t> </a:t>
            </a:r>
            <a:r>
              <a:rPr lang="en-GB" sz="1400" cap="none" dirty="0"/>
              <a:t>– Databank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Uploaden van bestanden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72" y="1144116"/>
            <a:ext cx="10498671" cy="4757074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71" y="1144116"/>
            <a:ext cx="10498671" cy="515455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430" y="1163777"/>
            <a:ext cx="10481312" cy="5161619"/>
          </a:xfrm>
          <a:prstGeom prst="rect">
            <a:avLst/>
          </a:prstGeom>
        </p:spPr>
      </p:pic>
      <p:pic>
        <p:nvPicPr>
          <p:cNvPr id="13" name="Picture 4" descr="Application, asp.net, development, programming, web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0" y="42525"/>
            <a:ext cx="943967" cy="9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070" y="1153052"/>
            <a:ext cx="10498672" cy="519200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79872" y="1144115"/>
            <a:ext cx="5819775" cy="501967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4072" y="1125064"/>
            <a:ext cx="6505575" cy="5057775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0" y="443834"/>
            <a:ext cx="449904" cy="44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600" b="1" cap="none" dirty="0"/>
              <a:t>Databank</a:t>
            </a:r>
            <a:r>
              <a:rPr lang="en-GB" sz="1400" cap="none" dirty="0"/>
              <a:t>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Databank met SQL Server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CD5377B0-390F-44E8-8D88-0B2E3A7DB0FA}"/>
              </a:ext>
            </a:extLst>
          </p:cNvPr>
          <p:cNvSpPr txBox="1">
            <a:spLocks/>
          </p:cNvSpPr>
          <p:nvPr/>
        </p:nvSpPr>
        <p:spPr>
          <a:xfrm>
            <a:off x="965944" y="1528153"/>
            <a:ext cx="363967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b="1" dirty="0">
                <a:solidFill>
                  <a:schemeClr val="tx1"/>
                </a:solidFill>
              </a:rPr>
              <a:t>Ontworpen</a:t>
            </a:r>
            <a:r>
              <a:rPr lang="nl-BE" sz="2000" b="1" i="1" dirty="0">
                <a:solidFill>
                  <a:schemeClr val="tx1"/>
                </a:solidFill>
              </a:rPr>
              <a:t> </a:t>
            </a:r>
            <a:r>
              <a:rPr lang="nl-BE" sz="2000" dirty="0">
                <a:solidFill>
                  <a:schemeClr val="tx1"/>
                </a:solidFill>
              </a:rPr>
              <a:t>in SQL Server Management Studio (SSMS)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b="1" i="1" dirty="0">
                <a:solidFill>
                  <a:schemeClr val="tx1"/>
                </a:solidFill>
              </a:rPr>
              <a:t>SQL Server</a:t>
            </a:r>
            <a:endParaRPr lang="nl-BE" sz="2400" dirty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3FE28DE5-FE1D-466B-9EE7-53DAF25E8A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61" y="2184656"/>
            <a:ext cx="7870372" cy="40335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xmlns="" id="{DB9FE702-B333-4089-9DC3-2607F3B69E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4" name="Picture 2" descr="Database Diagram Icon - Wiring Diagrams Show">
            <a:extLst>
              <a:ext uri="{FF2B5EF4-FFF2-40B4-BE49-F238E27FC236}">
                <a16:creationId xmlns:a16="http://schemas.microsoft.com/office/drawing/2014/main" xmlns="" id="{94D99D60-36FD-4703-B0B3-39EBFA97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Office, database Free Icon of Super Flat Remix V1.08 Apps">
            <a:extLst>
              <a:ext uri="{FF2B5EF4-FFF2-40B4-BE49-F238E27FC236}">
                <a16:creationId xmlns:a16="http://schemas.microsoft.com/office/drawing/2014/main" xmlns="" id="{609CA9DF-E4A3-46C2-9D48-FECD26A86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483" y="286604"/>
            <a:ext cx="710304" cy="7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/>
              <a:t>Nathan Beyne</a:t>
            </a:r>
            <a:endParaRPr lang="nl-BE" sz="80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/>
              <a:t>Context – MVC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600" b="1" cap="none" dirty="0"/>
              <a:t>Databank</a:t>
            </a:r>
            <a:r>
              <a:rPr lang="en-GB" sz="1400" cap="none" dirty="0"/>
              <a:t> – Parsers – Visualisatie – Inlogsysteem – Future work</a:t>
            </a:r>
            <a:endParaRPr lang="nl-BE" sz="1400" cap="non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Entity Framework 6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xmlns="" id="{6F369E50-FD53-4A8F-BEB4-927F2DB729E9}"/>
              </a:ext>
            </a:extLst>
          </p:cNvPr>
          <p:cNvSpPr txBox="1">
            <a:spLocks/>
          </p:cNvSpPr>
          <p:nvPr/>
        </p:nvSpPr>
        <p:spPr>
          <a:xfrm>
            <a:off x="965943" y="1528153"/>
            <a:ext cx="3867313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nl-BE" sz="2000" b="1" i="1" dirty="0">
                <a:solidFill>
                  <a:schemeClr val="tx1"/>
                </a:solidFill>
              </a:rPr>
              <a:t>Object </a:t>
            </a:r>
            <a:r>
              <a:rPr lang="nl-BE" sz="2000" b="1" i="1" dirty="0" err="1">
                <a:solidFill>
                  <a:schemeClr val="tx1"/>
                </a:solidFill>
              </a:rPr>
              <a:t>Relational</a:t>
            </a:r>
            <a:r>
              <a:rPr lang="nl-BE" sz="2000" b="1" i="1" dirty="0">
                <a:solidFill>
                  <a:schemeClr val="tx1"/>
                </a:solidFill>
              </a:rPr>
              <a:t> </a:t>
            </a:r>
            <a:r>
              <a:rPr lang="nl-BE" sz="2000" b="1" i="1" dirty="0" err="1">
                <a:solidFill>
                  <a:schemeClr val="tx1"/>
                </a:solidFill>
              </a:rPr>
              <a:t>Mapping</a:t>
            </a:r>
            <a:r>
              <a:rPr lang="nl-BE" sz="2000" b="1" i="1" dirty="0">
                <a:solidFill>
                  <a:schemeClr val="tx1"/>
                </a:solidFill>
              </a:rPr>
              <a:t> </a:t>
            </a:r>
            <a:r>
              <a:rPr lang="nl-BE" sz="2000" b="1" dirty="0">
                <a:solidFill>
                  <a:schemeClr val="tx1"/>
                </a:solidFill>
              </a:rPr>
              <a:t>(ORM)</a:t>
            </a: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GB" sz="2000" i="1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b="1" dirty="0">
                <a:solidFill>
                  <a:schemeClr val="tx1"/>
                </a:solidFill>
              </a:rPr>
              <a:t>Genereren </a:t>
            </a:r>
            <a:r>
              <a:rPr lang="nl-BE" sz="2000" dirty="0">
                <a:solidFill>
                  <a:schemeClr val="tx1"/>
                </a:solidFill>
              </a:rPr>
              <a:t>van entiteitsklassen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nl-BE" sz="20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nl-BE" sz="2000" dirty="0">
                <a:solidFill>
                  <a:schemeClr val="tx1"/>
                </a:solidFill>
              </a:rPr>
              <a:t>Eenvoudige </a:t>
            </a:r>
            <a:r>
              <a:rPr lang="nl-BE" sz="2000" b="1" dirty="0">
                <a:solidFill>
                  <a:schemeClr val="tx1"/>
                </a:solidFill>
              </a:rPr>
              <a:t>communicatie</a:t>
            </a:r>
            <a:r>
              <a:rPr lang="nl-BE" sz="2000" b="1" i="1" dirty="0">
                <a:solidFill>
                  <a:schemeClr val="tx1"/>
                </a:solidFill>
              </a:rPr>
              <a:t> </a:t>
            </a:r>
            <a:r>
              <a:rPr lang="nl-BE" sz="2000" dirty="0">
                <a:solidFill>
                  <a:schemeClr val="tx1"/>
                </a:solidFill>
              </a:rPr>
              <a:t>met de databank</a:t>
            </a:r>
            <a:endParaRPr lang="nl-BE" sz="2400" dirty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xmlns="" id="{E88CCEAF-6E39-401F-B547-278BC1C8AB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4626" y="164138"/>
            <a:ext cx="797040" cy="797040"/>
          </a:xfrm>
          <a:prstGeom prst="rect">
            <a:avLst/>
          </a:prstGeom>
        </p:spPr>
      </p:pic>
      <p:pic>
        <p:nvPicPr>
          <p:cNvPr id="13" name="Picture 2" descr="Database Diagram Icon - Wiring Diagrams Show">
            <a:extLst>
              <a:ext uri="{FF2B5EF4-FFF2-40B4-BE49-F238E27FC236}">
                <a16:creationId xmlns:a16="http://schemas.microsoft.com/office/drawing/2014/main" xmlns="" id="{19C24C76-C278-43CC-AEE2-E33B58C16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138" y="0"/>
            <a:ext cx="1075857" cy="10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Office, database Free Icon of Super Flat Remix V1.08 Apps">
            <a:extLst>
              <a:ext uri="{FF2B5EF4-FFF2-40B4-BE49-F238E27FC236}">
                <a16:creationId xmlns:a16="http://schemas.microsoft.com/office/drawing/2014/main" xmlns="" id="{8C94D101-142A-4391-94D9-25EE58C0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483" y="286604"/>
            <a:ext cx="710304" cy="7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F11B46D1-0961-45DA-A524-5F5F90DCEB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78" y="2006208"/>
            <a:ext cx="7254964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6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2023</TotalTime>
  <Words>1239</Words>
  <Application>Microsoft Office PowerPoint</Application>
  <PresentationFormat>Breedbeeld</PresentationFormat>
  <Paragraphs>333</Paragraphs>
  <Slides>37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1" baseType="lpstr">
      <vt:lpstr>Calibri</vt:lpstr>
      <vt:lpstr>Calibri Light</vt:lpstr>
      <vt:lpstr>Wingdings</vt:lpstr>
      <vt:lpstr>Terugblik</vt:lpstr>
      <vt:lpstr>Droneplanning-tool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Droneplanning-tool</dc:title>
  <dc:creator>Bryan Van Huyneghem</dc:creator>
  <cp:lastModifiedBy>Bryan Van Huyneghem</cp:lastModifiedBy>
  <cp:revision>113</cp:revision>
  <dcterms:created xsi:type="dcterms:W3CDTF">2020-04-07T07:52:24Z</dcterms:created>
  <dcterms:modified xsi:type="dcterms:W3CDTF">2020-05-12T06:44:25Z</dcterms:modified>
</cp:coreProperties>
</file>